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287" r:id="rId4"/>
    <p:sldId id="290" r:id="rId5"/>
    <p:sldId id="267" r:id="rId6"/>
    <p:sldId id="289" r:id="rId7"/>
    <p:sldId id="288" r:id="rId8"/>
    <p:sldId id="291" r:id="rId9"/>
    <p:sldId id="292" r:id="rId10"/>
    <p:sldId id="293" r:id="rId11"/>
    <p:sldId id="294" r:id="rId12"/>
    <p:sldId id="295" r:id="rId13"/>
    <p:sldId id="296" r:id="rId14"/>
    <p:sldId id="297" r:id="rId15"/>
    <p:sldId id="298" r:id="rId16"/>
    <p:sldId id="270" r:id="rId17"/>
    <p:sldId id="281" r:id="rId18"/>
    <p:sldId id="282" r:id="rId19"/>
    <p:sldId id="278" r:id="rId20"/>
    <p:sldId id="283" r:id="rId21"/>
    <p:sldId id="280" r:id="rId22"/>
    <p:sldId id="268" r:id="rId23"/>
    <p:sldId id="284" r:id="rId24"/>
    <p:sldId id="286" r:id="rId25"/>
    <p:sldId id="272" r:id="rId26"/>
    <p:sldId id="274" r:id="rId27"/>
    <p:sldId id="275" r:id="rId28"/>
    <p:sldId id="276" r:id="rId29"/>
    <p:sldId id="285" r:id="rId30"/>
    <p:sldId id="259" r:id="rId31"/>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6" autoAdjust="0"/>
  </p:normalViewPr>
  <p:slideViewPr>
    <p:cSldViewPr>
      <p:cViewPr varScale="1">
        <p:scale>
          <a:sx n="117" d="100"/>
          <a:sy n="117" d="100"/>
        </p:scale>
        <p:origin x="-300" y="-102"/>
      </p:cViewPr>
      <p:guideLst>
        <p:guide orient="horz" pos="2160"/>
        <p:guide pos="3840"/>
      </p:guideLst>
    </p:cSldViewPr>
  </p:slideViewPr>
  <p:notesTextViewPr>
    <p:cViewPr>
      <p:scale>
        <a:sx n="1" d="1"/>
        <a:sy n="1" d="1"/>
      </p:scale>
      <p:origin x="0" y="0"/>
    </p:cViewPr>
  </p:notesTextViewPr>
  <p:notesViewPr>
    <p:cSldViewPr showGuides="1">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04F6491-BCB6-4F9F-B2FA-AA85F9CC1DED}" type="datetime1">
              <a:rPr lang="pt-BR" smtClean="0"/>
              <a:t>26/08/2018</a:t>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dirty="0"/>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B3C20D7-F8F1-4196-9585-26F31AFC85C9}" type="slidenum">
              <a:rPr lang="pt-BR" smtClean="0"/>
              <a:t>‹nº›</a:t>
            </a:fld>
            <a:endParaRPr lang="pt-BR" dirty="0"/>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AFD16E5-8584-4ADE-9756-9BF3F1D110FE}" type="datetime1">
              <a:rPr lang="pt-BR" smtClean="0"/>
              <a:t>26/08/2018</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dirty="0" smtClean="0"/>
              <a:t>Clique para editar o texto Mestre</a:t>
            </a:r>
          </a:p>
          <a:p>
            <a:pPr lvl="1" rtl="0"/>
            <a:r>
              <a:rPr lang="pt-BR" dirty="0" smtClean="0"/>
              <a:t>Segundo nível</a:t>
            </a:r>
          </a:p>
          <a:p>
            <a:pPr lvl="2" rtl="0"/>
            <a:r>
              <a:rPr lang="pt-BR" dirty="0" smtClean="0"/>
              <a:t>Terceiro nível</a:t>
            </a:r>
          </a:p>
          <a:p>
            <a:pPr lvl="3" rtl="0"/>
            <a:r>
              <a:rPr lang="pt-BR" dirty="0" smtClean="0"/>
              <a:t>Quarto nível</a:t>
            </a:r>
          </a:p>
          <a:p>
            <a:pPr lvl="4" rtl="0"/>
            <a:r>
              <a:rPr lang="pt-BR" dirty="0" smtClean="0"/>
              <a:t>Quinto nível</a:t>
            </a:r>
            <a:endParaRPr lang="pt-BR" dirty="0"/>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AEC444-603B-4F09-9A06-5917518DD901}" type="slidenum">
              <a:rPr lang="pt-BR" smtClean="0"/>
              <a:t>‹nº›</a:t>
            </a:fld>
            <a:endParaRPr lang="pt-BR" dirty="0"/>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noProof="0" dirty="0"/>
          </a:p>
        </p:txBody>
      </p:sp>
      <p:sp>
        <p:nvSpPr>
          <p:cNvPr id="4" name="Espaço Reservado para Número de Slide 3"/>
          <p:cNvSpPr>
            <a:spLocks noGrp="1"/>
          </p:cNvSpPr>
          <p:nvPr>
            <p:ph type="sldNum" sz="quarter" idx="10"/>
          </p:nvPr>
        </p:nvSpPr>
        <p:spPr/>
        <p:txBody>
          <a:bodyPr rtlCol="0"/>
          <a:lstStyle/>
          <a:p>
            <a:pPr rtl="0"/>
            <a:fld id="{8DAEC444-603B-4F09-9A06-5917518DD901}" type="slidenum">
              <a:rPr lang="pt-BR" smtClean="0"/>
              <a:t>1</a:t>
            </a:fld>
            <a:endParaRPr lang="pt-BR" dirty="0"/>
          </a:p>
        </p:txBody>
      </p:sp>
    </p:spTree>
    <p:extLst>
      <p:ext uri="{BB962C8B-B14F-4D97-AF65-F5344CB8AC3E}">
        <p14:creationId xmlns:p14="http://schemas.microsoft.com/office/powerpoint/2010/main" val="4039154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10</a:t>
            </a:fld>
            <a:endParaRPr lang="pt-BR" dirty="0"/>
          </a:p>
        </p:txBody>
      </p:sp>
    </p:spTree>
    <p:extLst>
      <p:ext uri="{BB962C8B-B14F-4D97-AF65-F5344CB8AC3E}">
        <p14:creationId xmlns:p14="http://schemas.microsoft.com/office/powerpoint/2010/main" val="3150288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11</a:t>
            </a:fld>
            <a:endParaRPr lang="pt-BR" dirty="0"/>
          </a:p>
        </p:txBody>
      </p:sp>
    </p:spTree>
    <p:extLst>
      <p:ext uri="{BB962C8B-B14F-4D97-AF65-F5344CB8AC3E}">
        <p14:creationId xmlns:p14="http://schemas.microsoft.com/office/powerpoint/2010/main" val="3150288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12</a:t>
            </a:fld>
            <a:endParaRPr lang="pt-BR" dirty="0"/>
          </a:p>
        </p:txBody>
      </p:sp>
    </p:spTree>
    <p:extLst>
      <p:ext uri="{BB962C8B-B14F-4D97-AF65-F5344CB8AC3E}">
        <p14:creationId xmlns:p14="http://schemas.microsoft.com/office/powerpoint/2010/main" val="3150288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13</a:t>
            </a:fld>
            <a:endParaRPr lang="pt-BR" dirty="0"/>
          </a:p>
        </p:txBody>
      </p:sp>
    </p:spTree>
    <p:extLst>
      <p:ext uri="{BB962C8B-B14F-4D97-AF65-F5344CB8AC3E}">
        <p14:creationId xmlns:p14="http://schemas.microsoft.com/office/powerpoint/2010/main" val="3150288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14</a:t>
            </a:fld>
            <a:endParaRPr lang="pt-BR" dirty="0"/>
          </a:p>
        </p:txBody>
      </p:sp>
    </p:spTree>
    <p:extLst>
      <p:ext uri="{BB962C8B-B14F-4D97-AF65-F5344CB8AC3E}">
        <p14:creationId xmlns:p14="http://schemas.microsoft.com/office/powerpoint/2010/main" val="3150288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15</a:t>
            </a:fld>
            <a:endParaRPr lang="pt-BR" dirty="0"/>
          </a:p>
        </p:txBody>
      </p:sp>
    </p:spTree>
    <p:extLst>
      <p:ext uri="{BB962C8B-B14F-4D97-AF65-F5344CB8AC3E}">
        <p14:creationId xmlns:p14="http://schemas.microsoft.com/office/powerpoint/2010/main" val="3150288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16</a:t>
            </a:fld>
            <a:endParaRPr lang="pt-BR" dirty="0"/>
          </a:p>
        </p:txBody>
      </p:sp>
    </p:spTree>
    <p:extLst>
      <p:ext uri="{BB962C8B-B14F-4D97-AF65-F5344CB8AC3E}">
        <p14:creationId xmlns:p14="http://schemas.microsoft.com/office/powerpoint/2010/main" val="1816129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17</a:t>
            </a:fld>
            <a:endParaRPr lang="pt-BR" dirty="0"/>
          </a:p>
        </p:txBody>
      </p:sp>
    </p:spTree>
    <p:extLst>
      <p:ext uri="{BB962C8B-B14F-4D97-AF65-F5344CB8AC3E}">
        <p14:creationId xmlns:p14="http://schemas.microsoft.com/office/powerpoint/2010/main" val="2086099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18</a:t>
            </a:fld>
            <a:endParaRPr lang="pt-BR" dirty="0"/>
          </a:p>
        </p:txBody>
      </p:sp>
    </p:spTree>
    <p:extLst>
      <p:ext uri="{BB962C8B-B14F-4D97-AF65-F5344CB8AC3E}">
        <p14:creationId xmlns:p14="http://schemas.microsoft.com/office/powerpoint/2010/main" val="1383579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19</a:t>
            </a:fld>
            <a:endParaRPr lang="pt-BR" dirty="0"/>
          </a:p>
        </p:txBody>
      </p:sp>
    </p:spTree>
    <p:extLst>
      <p:ext uri="{BB962C8B-B14F-4D97-AF65-F5344CB8AC3E}">
        <p14:creationId xmlns:p14="http://schemas.microsoft.com/office/powerpoint/2010/main" val="1395551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2</a:t>
            </a:fld>
            <a:endParaRPr lang="pt-BR" dirty="0"/>
          </a:p>
        </p:txBody>
      </p:sp>
    </p:spTree>
    <p:extLst>
      <p:ext uri="{BB962C8B-B14F-4D97-AF65-F5344CB8AC3E}">
        <p14:creationId xmlns:p14="http://schemas.microsoft.com/office/powerpoint/2010/main" val="3388314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20</a:t>
            </a:fld>
            <a:endParaRPr lang="pt-BR" dirty="0"/>
          </a:p>
        </p:txBody>
      </p:sp>
    </p:spTree>
    <p:extLst>
      <p:ext uri="{BB962C8B-B14F-4D97-AF65-F5344CB8AC3E}">
        <p14:creationId xmlns:p14="http://schemas.microsoft.com/office/powerpoint/2010/main" val="1063486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21</a:t>
            </a:fld>
            <a:endParaRPr lang="pt-BR" dirty="0"/>
          </a:p>
        </p:txBody>
      </p:sp>
    </p:spTree>
    <p:extLst>
      <p:ext uri="{BB962C8B-B14F-4D97-AF65-F5344CB8AC3E}">
        <p14:creationId xmlns:p14="http://schemas.microsoft.com/office/powerpoint/2010/main" val="1837864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22</a:t>
            </a:fld>
            <a:endParaRPr lang="pt-BR" dirty="0"/>
          </a:p>
        </p:txBody>
      </p:sp>
    </p:spTree>
    <p:extLst>
      <p:ext uri="{BB962C8B-B14F-4D97-AF65-F5344CB8AC3E}">
        <p14:creationId xmlns:p14="http://schemas.microsoft.com/office/powerpoint/2010/main" val="2538397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23</a:t>
            </a:fld>
            <a:endParaRPr lang="pt-BR" dirty="0"/>
          </a:p>
        </p:txBody>
      </p:sp>
    </p:spTree>
    <p:extLst>
      <p:ext uri="{BB962C8B-B14F-4D97-AF65-F5344CB8AC3E}">
        <p14:creationId xmlns:p14="http://schemas.microsoft.com/office/powerpoint/2010/main" val="4141085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24</a:t>
            </a:fld>
            <a:endParaRPr lang="pt-BR" dirty="0"/>
          </a:p>
        </p:txBody>
      </p:sp>
    </p:spTree>
    <p:extLst>
      <p:ext uri="{BB962C8B-B14F-4D97-AF65-F5344CB8AC3E}">
        <p14:creationId xmlns:p14="http://schemas.microsoft.com/office/powerpoint/2010/main" val="1675362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25</a:t>
            </a:fld>
            <a:endParaRPr lang="pt-BR" dirty="0"/>
          </a:p>
        </p:txBody>
      </p:sp>
    </p:spTree>
    <p:extLst>
      <p:ext uri="{BB962C8B-B14F-4D97-AF65-F5344CB8AC3E}">
        <p14:creationId xmlns:p14="http://schemas.microsoft.com/office/powerpoint/2010/main" val="3735145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26</a:t>
            </a:fld>
            <a:endParaRPr lang="pt-BR" dirty="0"/>
          </a:p>
        </p:txBody>
      </p:sp>
    </p:spTree>
    <p:extLst>
      <p:ext uri="{BB962C8B-B14F-4D97-AF65-F5344CB8AC3E}">
        <p14:creationId xmlns:p14="http://schemas.microsoft.com/office/powerpoint/2010/main" val="3522946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27</a:t>
            </a:fld>
            <a:endParaRPr lang="pt-BR" dirty="0"/>
          </a:p>
        </p:txBody>
      </p:sp>
    </p:spTree>
    <p:extLst>
      <p:ext uri="{BB962C8B-B14F-4D97-AF65-F5344CB8AC3E}">
        <p14:creationId xmlns:p14="http://schemas.microsoft.com/office/powerpoint/2010/main" val="2663066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28</a:t>
            </a:fld>
            <a:endParaRPr lang="pt-BR" dirty="0"/>
          </a:p>
        </p:txBody>
      </p:sp>
    </p:spTree>
    <p:extLst>
      <p:ext uri="{BB962C8B-B14F-4D97-AF65-F5344CB8AC3E}">
        <p14:creationId xmlns:p14="http://schemas.microsoft.com/office/powerpoint/2010/main" val="1477439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29</a:t>
            </a:fld>
            <a:endParaRPr lang="pt-BR" dirty="0"/>
          </a:p>
        </p:txBody>
      </p:sp>
    </p:spTree>
    <p:extLst>
      <p:ext uri="{BB962C8B-B14F-4D97-AF65-F5344CB8AC3E}">
        <p14:creationId xmlns:p14="http://schemas.microsoft.com/office/powerpoint/2010/main" val="138596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3</a:t>
            </a:fld>
            <a:endParaRPr lang="pt-BR" dirty="0"/>
          </a:p>
        </p:txBody>
      </p:sp>
    </p:spTree>
    <p:extLst>
      <p:ext uri="{BB962C8B-B14F-4D97-AF65-F5344CB8AC3E}">
        <p14:creationId xmlns:p14="http://schemas.microsoft.com/office/powerpoint/2010/main" val="3626872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30</a:t>
            </a:fld>
            <a:endParaRPr lang="pt-BR" dirty="0"/>
          </a:p>
        </p:txBody>
      </p:sp>
    </p:spTree>
    <p:extLst>
      <p:ext uri="{BB962C8B-B14F-4D97-AF65-F5344CB8AC3E}">
        <p14:creationId xmlns:p14="http://schemas.microsoft.com/office/powerpoint/2010/main" val="614344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4</a:t>
            </a:fld>
            <a:endParaRPr lang="pt-BR" dirty="0"/>
          </a:p>
        </p:txBody>
      </p:sp>
    </p:spTree>
    <p:extLst>
      <p:ext uri="{BB962C8B-B14F-4D97-AF65-F5344CB8AC3E}">
        <p14:creationId xmlns:p14="http://schemas.microsoft.com/office/powerpoint/2010/main" val="3626872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5</a:t>
            </a:fld>
            <a:endParaRPr lang="pt-BR" dirty="0"/>
          </a:p>
        </p:txBody>
      </p:sp>
    </p:spTree>
    <p:extLst>
      <p:ext uri="{BB962C8B-B14F-4D97-AF65-F5344CB8AC3E}">
        <p14:creationId xmlns:p14="http://schemas.microsoft.com/office/powerpoint/2010/main" val="3150288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6</a:t>
            </a:fld>
            <a:endParaRPr lang="pt-BR" dirty="0"/>
          </a:p>
        </p:txBody>
      </p:sp>
    </p:spTree>
    <p:extLst>
      <p:ext uri="{BB962C8B-B14F-4D97-AF65-F5344CB8AC3E}">
        <p14:creationId xmlns:p14="http://schemas.microsoft.com/office/powerpoint/2010/main" val="3150288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7</a:t>
            </a:fld>
            <a:endParaRPr lang="pt-BR" dirty="0"/>
          </a:p>
        </p:txBody>
      </p:sp>
    </p:spTree>
    <p:extLst>
      <p:ext uri="{BB962C8B-B14F-4D97-AF65-F5344CB8AC3E}">
        <p14:creationId xmlns:p14="http://schemas.microsoft.com/office/powerpoint/2010/main" val="315028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8</a:t>
            </a:fld>
            <a:endParaRPr lang="pt-BR" dirty="0"/>
          </a:p>
        </p:txBody>
      </p:sp>
    </p:spTree>
    <p:extLst>
      <p:ext uri="{BB962C8B-B14F-4D97-AF65-F5344CB8AC3E}">
        <p14:creationId xmlns:p14="http://schemas.microsoft.com/office/powerpoint/2010/main" val="3150288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DAEC444-603B-4F09-9A06-5917518DD901}" type="slidenum">
              <a:rPr lang="pt-BR" smtClean="0"/>
              <a:t>9</a:t>
            </a:fld>
            <a:endParaRPr lang="pt-BR" dirty="0"/>
          </a:p>
        </p:txBody>
      </p:sp>
    </p:spTree>
    <p:extLst>
      <p:ext uri="{BB962C8B-B14F-4D97-AF65-F5344CB8AC3E}">
        <p14:creationId xmlns:p14="http://schemas.microsoft.com/office/powerpoint/2010/main" val="3150288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tângulo"/>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2" name="Título 1"/>
          <p:cNvSpPr>
            <a:spLocks noGrp="1"/>
          </p:cNvSpPr>
          <p:nvPr>
            <p:ph type="ctrTitle"/>
          </p:nvPr>
        </p:nvSpPr>
        <p:spPr>
          <a:xfrm>
            <a:off x="838201" y="4114800"/>
            <a:ext cx="10515598" cy="1158446"/>
          </a:xfrm>
        </p:spPr>
        <p:txBody>
          <a:bodyPr rtlCol="0" anchor="b">
            <a:normAutofit/>
          </a:bodyPr>
          <a:lstStyle>
            <a:lvl1pPr algn="l">
              <a:defRPr sz="5200">
                <a:solidFill>
                  <a:schemeClr val="tx1"/>
                </a:solidFill>
              </a:defRPr>
            </a:lvl1pPr>
          </a:lstStyle>
          <a:p>
            <a:pPr rtl="0"/>
            <a:r>
              <a:rPr lang="pt-BR" smtClean="0"/>
              <a:t>Clique para editar o título mestre</a:t>
            </a:r>
            <a:endParaRPr lang="pt-BR" dirty="0"/>
          </a:p>
        </p:txBody>
      </p:sp>
      <p:sp>
        <p:nvSpPr>
          <p:cNvPr id="3" name="Subtítulo 2"/>
          <p:cNvSpPr>
            <a:spLocks noGrp="1"/>
          </p:cNvSpPr>
          <p:nvPr>
            <p:ph type="subTitle" idx="1"/>
          </p:nvPr>
        </p:nvSpPr>
        <p:spPr>
          <a:xfrm>
            <a:off x="838201" y="5338170"/>
            <a:ext cx="10515598" cy="474836"/>
          </a:xfrm>
        </p:spPr>
        <p:txBody>
          <a:bodyPr rtlCol="0"/>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smtClean="0"/>
              <a:t>Clique para editar o estilo do subtítulo mestre</a:t>
            </a:r>
            <a:endParaRPr lang="pt-BR" dirty="0"/>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smtClean="0"/>
              <a:t>Clique para editar o título mestre</a:t>
            </a:r>
            <a:endParaRPr lang="pt-BR" dirty="0"/>
          </a:p>
        </p:txBody>
      </p:sp>
      <p:sp>
        <p:nvSpPr>
          <p:cNvPr id="3" name="Espaço Reservado para Texto Vertical 2"/>
          <p:cNvSpPr>
            <a:spLocks noGrp="1"/>
          </p:cNvSpPr>
          <p:nvPr>
            <p:ph type="body" orient="vert" idx="1"/>
          </p:nvPr>
        </p:nvSpPr>
        <p:spPr/>
        <p:txBody>
          <a:bodyPr vert="eaVert" rtlCol="0"/>
          <a:lstStyle/>
          <a:p>
            <a:pPr lvl="0" rtl="0"/>
            <a:r>
              <a:rPr lang="pt-BR" smtClean="0"/>
              <a:t>Clique para editar o texto mestre</a:t>
            </a:r>
          </a:p>
          <a:p>
            <a:pPr lvl="1" rtl="0"/>
            <a:r>
              <a:rPr lang="pt-BR" smtClean="0"/>
              <a:t>Segundo nível</a:t>
            </a:r>
          </a:p>
          <a:p>
            <a:pPr lvl="2" rtl="0"/>
            <a:r>
              <a:rPr lang="pt-BR" smtClean="0"/>
              <a:t>Terceiro nível</a:t>
            </a:r>
          </a:p>
          <a:p>
            <a:pPr lvl="3" rtl="0"/>
            <a:r>
              <a:rPr lang="pt-BR" smtClean="0"/>
              <a:t>Quarto nível</a:t>
            </a:r>
          </a:p>
          <a:p>
            <a:pPr lvl="4" rtl="0"/>
            <a:r>
              <a:rPr lang="pt-BR" smtClean="0"/>
              <a:t>Quinto nível</a:t>
            </a:r>
            <a:endParaRPr lang="pt-BR" dirty="0"/>
          </a:p>
        </p:txBody>
      </p:sp>
      <p:sp>
        <p:nvSpPr>
          <p:cNvPr id="5" name="Espaço Reservado para Rodapé 3"/>
          <p:cNvSpPr>
            <a:spLocks noGrp="1"/>
          </p:cNvSpPr>
          <p:nvPr>
            <p:ph type="ftr" sz="quarter" idx="11"/>
          </p:nvPr>
        </p:nvSpPr>
        <p:spPr/>
        <p:txBody>
          <a:bodyPr rtlCol="0"/>
          <a:lstStyle/>
          <a:p>
            <a:pPr rtl="0"/>
            <a:endParaRPr lang="pt-BR" dirty="0"/>
          </a:p>
        </p:txBody>
      </p:sp>
      <p:sp>
        <p:nvSpPr>
          <p:cNvPr id="4" name="Espaço Reservado para Data 4"/>
          <p:cNvSpPr>
            <a:spLocks noGrp="1"/>
          </p:cNvSpPr>
          <p:nvPr>
            <p:ph type="dt" sz="half" idx="10"/>
          </p:nvPr>
        </p:nvSpPr>
        <p:spPr/>
        <p:txBody>
          <a:bodyPr rtlCol="0"/>
          <a:lstStyle/>
          <a:p>
            <a:pPr rtl="0"/>
            <a:fld id="{B4011DC5-64E4-4D9F-9396-40D041ABB853}" type="datetime1">
              <a:rPr lang="pt-BR" smtClean="0"/>
              <a:t>26/08/2018</a:t>
            </a:fld>
            <a:endParaRPr lang="pt-BR" dirty="0"/>
          </a:p>
        </p:txBody>
      </p:sp>
      <p:sp>
        <p:nvSpPr>
          <p:cNvPr id="6" name="Espaço Reservado para Número de Slide 5"/>
          <p:cNvSpPr>
            <a:spLocks noGrp="1"/>
          </p:cNvSpPr>
          <p:nvPr>
            <p:ph type="sldNum" sz="quarter" idx="12"/>
          </p:nvPr>
        </p:nvSpPr>
        <p:spPr/>
        <p:txBody>
          <a:bodyPr rtlCol="0"/>
          <a:lstStyle/>
          <a:p>
            <a:pPr rtl="0"/>
            <a:fld id="{B13333A4-2EF1-4B79-B68C-AB20E66B4822}" type="slidenum">
              <a:rPr lang="pt-BR" smtClean="0"/>
              <a:t>‹nº›</a:t>
            </a:fld>
            <a:endParaRPr lang="pt-BR" dirty="0"/>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741693" y="365125"/>
            <a:ext cx="1600200" cy="5811838"/>
          </a:xfrm>
        </p:spPr>
        <p:txBody>
          <a:bodyPr vert="eaVert" rtlCol="0"/>
          <a:lstStyle>
            <a:lvl1pPr>
              <a:defRPr/>
            </a:lvl1pPr>
          </a:lstStyle>
          <a:p>
            <a:pPr rtl="0"/>
            <a:r>
              <a:rPr lang="pt-BR" smtClean="0"/>
              <a:t>Clique para editar o título mestre</a:t>
            </a:r>
            <a:endParaRPr lang="pt-BR" dirty="0"/>
          </a:p>
        </p:txBody>
      </p:sp>
      <p:sp>
        <p:nvSpPr>
          <p:cNvPr id="3" name="Espaço Reservado para Texto Vertical 2"/>
          <p:cNvSpPr>
            <a:spLocks noGrp="1"/>
          </p:cNvSpPr>
          <p:nvPr>
            <p:ph type="body" orient="vert" idx="1"/>
          </p:nvPr>
        </p:nvSpPr>
        <p:spPr>
          <a:xfrm>
            <a:off x="838200" y="365125"/>
            <a:ext cx="8534400" cy="5811838"/>
          </a:xfrm>
        </p:spPr>
        <p:txBody>
          <a:bodyPr vert="eaVert" rtlCol="0"/>
          <a:lstStyle/>
          <a:p>
            <a:pPr lvl="0" rtl="0"/>
            <a:r>
              <a:rPr lang="pt-BR" smtClean="0"/>
              <a:t>Clique para editar o texto mestre</a:t>
            </a:r>
          </a:p>
          <a:p>
            <a:pPr lvl="1" rtl="0"/>
            <a:r>
              <a:rPr lang="pt-BR" smtClean="0"/>
              <a:t>Segundo nível</a:t>
            </a:r>
          </a:p>
          <a:p>
            <a:pPr lvl="2" rtl="0"/>
            <a:r>
              <a:rPr lang="pt-BR" smtClean="0"/>
              <a:t>Terceiro nível</a:t>
            </a:r>
          </a:p>
          <a:p>
            <a:pPr lvl="3" rtl="0"/>
            <a:r>
              <a:rPr lang="pt-BR" smtClean="0"/>
              <a:t>Quarto nível</a:t>
            </a:r>
          </a:p>
          <a:p>
            <a:pPr lvl="4" rtl="0"/>
            <a:r>
              <a:rPr lang="pt-BR" smtClean="0"/>
              <a:t>Quinto nível</a:t>
            </a:r>
            <a:endParaRPr lang="pt-BR" dirty="0"/>
          </a:p>
        </p:txBody>
      </p:sp>
      <p:sp>
        <p:nvSpPr>
          <p:cNvPr id="5" name="Espaço Reservado para Rodapé 3"/>
          <p:cNvSpPr>
            <a:spLocks noGrp="1"/>
          </p:cNvSpPr>
          <p:nvPr>
            <p:ph type="ftr" sz="quarter" idx="11"/>
          </p:nvPr>
        </p:nvSpPr>
        <p:spPr/>
        <p:txBody>
          <a:bodyPr rtlCol="0"/>
          <a:lstStyle/>
          <a:p>
            <a:pPr rtl="0"/>
            <a:endParaRPr lang="pt-BR" dirty="0"/>
          </a:p>
        </p:txBody>
      </p:sp>
      <p:sp>
        <p:nvSpPr>
          <p:cNvPr id="4" name="Espaço Reservado para Data 4"/>
          <p:cNvSpPr>
            <a:spLocks noGrp="1"/>
          </p:cNvSpPr>
          <p:nvPr>
            <p:ph type="dt" sz="half" idx="10"/>
          </p:nvPr>
        </p:nvSpPr>
        <p:spPr/>
        <p:txBody>
          <a:bodyPr rtlCol="0"/>
          <a:lstStyle/>
          <a:p>
            <a:pPr rtl="0"/>
            <a:fld id="{69F754A6-01A6-4024-812A-88A4DE949BCC}" type="datetime1">
              <a:rPr lang="pt-BR" smtClean="0"/>
              <a:t>26/08/2018</a:t>
            </a:fld>
            <a:endParaRPr lang="pt-BR" dirty="0"/>
          </a:p>
        </p:txBody>
      </p:sp>
      <p:sp>
        <p:nvSpPr>
          <p:cNvPr id="6" name="Espaço Reservado para Número de Slide 5"/>
          <p:cNvSpPr>
            <a:spLocks noGrp="1"/>
          </p:cNvSpPr>
          <p:nvPr>
            <p:ph type="sldNum" sz="quarter" idx="12"/>
          </p:nvPr>
        </p:nvSpPr>
        <p:spPr/>
        <p:txBody>
          <a:bodyPr rtlCol="0"/>
          <a:lstStyle/>
          <a:p>
            <a:pPr rtl="0"/>
            <a:fld id="{B13333A4-2EF1-4B79-B68C-AB20E66B4822}" type="slidenum">
              <a:rPr lang="pt-BR" smtClean="0"/>
              <a:t>‹nº›</a:t>
            </a:fld>
            <a:endParaRPr lang="pt-BR" dirty="0"/>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smtClean="0"/>
              <a:t>Clique para editar o título mestre</a:t>
            </a:r>
            <a:endParaRPr lang="pt-BR" dirty="0"/>
          </a:p>
        </p:txBody>
      </p:sp>
      <p:sp>
        <p:nvSpPr>
          <p:cNvPr id="3" name="Espaço Reservado para Conteúdo 2"/>
          <p:cNvSpPr>
            <a:spLocks noGrp="1"/>
          </p:cNvSpPr>
          <p:nvPr>
            <p:ph idx="1"/>
          </p:nvPr>
        </p:nvSpPr>
        <p:spPr/>
        <p:txBody>
          <a:bodyPr rtlCol="0"/>
          <a:lstStyle/>
          <a:p>
            <a:pPr lvl="0" rtl="0"/>
            <a:r>
              <a:rPr lang="pt-BR" smtClean="0"/>
              <a:t>Clique para editar o texto mestre</a:t>
            </a:r>
          </a:p>
          <a:p>
            <a:pPr lvl="1" rtl="0"/>
            <a:r>
              <a:rPr lang="pt-BR" smtClean="0"/>
              <a:t>Segundo nível</a:t>
            </a:r>
          </a:p>
          <a:p>
            <a:pPr lvl="2" rtl="0"/>
            <a:r>
              <a:rPr lang="pt-BR" smtClean="0"/>
              <a:t>Terceiro nível</a:t>
            </a:r>
          </a:p>
          <a:p>
            <a:pPr lvl="3" rtl="0"/>
            <a:r>
              <a:rPr lang="pt-BR" smtClean="0"/>
              <a:t>Quarto nível</a:t>
            </a:r>
          </a:p>
          <a:p>
            <a:pPr lvl="4" rtl="0"/>
            <a:r>
              <a:rPr lang="pt-BR" smtClean="0"/>
              <a:t>Quinto nível</a:t>
            </a:r>
            <a:endParaRPr lang="pt-BR" dirty="0"/>
          </a:p>
        </p:txBody>
      </p:sp>
      <p:sp>
        <p:nvSpPr>
          <p:cNvPr id="5" name="Espaço Reservado para Rodapé 3"/>
          <p:cNvSpPr>
            <a:spLocks noGrp="1"/>
          </p:cNvSpPr>
          <p:nvPr>
            <p:ph type="ftr" sz="quarter" idx="11"/>
          </p:nvPr>
        </p:nvSpPr>
        <p:spPr/>
        <p:txBody>
          <a:bodyPr rtlCol="0"/>
          <a:lstStyle/>
          <a:p>
            <a:pPr rtl="0"/>
            <a:endParaRPr lang="pt-BR" dirty="0"/>
          </a:p>
        </p:txBody>
      </p:sp>
      <p:sp>
        <p:nvSpPr>
          <p:cNvPr id="4" name="Espaço Reservado para Data 4"/>
          <p:cNvSpPr>
            <a:spLocks noGrp="1"/>
          </p:cNvSpPr>
          <p:nvPr>
            <p:ph type="dt" sz="half" idx="10"/>
          </p:nvPr>
        </p:nvSpPr>
        <p:spPr/>
        <p:txBody>
          <a:bodyPr rtlCol="0"/>
          <a:lstStyle/>
          <a:p>
            <a:pPr rtl="0"/>
            <a:fld id="{41697C76-2C81-42C1-8EF0-70F1E4E0E8C4}" type="datetime1">
              <a:rPr lang="pt-BR" smtClean="0"/>
              <a:t>26/08/2018</a:t>
            </a:fld>
            <a:endParaRPr lang="pt-BR" dirty="0"/>
          </a:p>
        </p:txBody>
      </p:sp>
      <p:sp>
        <p:nvSpPr>
          <p:cNvPr id="6" name="Espaço Reservado para Número de Slide 5"/>
          <p:cNvSpPr>
            <a:spLocks noGrp="1"/>
          </p:cNvSpPr>
          <p:nvPr>
            <p:ph type="sldNum" sz="quarter" idx="12"/>
          </p:nvPr>
        </p:nvSpPr>
        <p:spPr/>
        <p:txBody>
          <a:bodyPr rtlCol="0"/>
          <a:lstStyle/>
          <a:p>
            <a:pPr rtl="0"/>
            <a:fld id="{B13333A4-2EF1-4B79-B68C-AB20E66B4822}" type="slidenum">
              <a:rPr lang="pt-BR" smtClean="0"/>
              <a:t>‹nº›</a:t>
            </a:fld>
            <a:endParaRPr lang="pt-BR" dirty="0"/>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abeçalho da Se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tângulo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2" name="Título 1"/>
          <p:cNvSpPr>
            <a:spLocks noGrp="1"/>
          </p:cNvSpPr>
          <p:nvPr>
            <p:ph type="title"/>
          </p:nvPr>
        </p:nvSpPr>
        <p:spPr>
          <a:xfrm>
            <a:off x="841248" y="3429000"/>
            <a:ext cx="9601200" cy="1838519"/>
          </a:xfrm>
        </p:spPr>
        <p:txBody>
          <a:bodyPr rtlCol="0" anchor="b">
            <a:normAutofit/>
          </a:bodyPr>
          <a:lstStyle>
            <a:lvl1pPr>
              <a:defRPr sz="5200">
                <a:solidFill>
                  <a:schemeClr val="bg1"/>
                </a:solidFill>
              </a:defRPr>
            </a:lvl1pPr>
          </a:lstStyle>
          <a:p>
            <a:pPr rtl="0"/>
            <a:r>
              <a:rPr lang="pt-BR" smtClean="0"/>
              <a:t>Clique para editar o título mestre</a:t>
            </a:r>
            <a:endParaRPr lang="pt-BR" dirty="0"/>
          </a:p>
        </p:txBody>
      </p:sp>
      <p:sp>
        <p:nvSpPr>
          <p:cNvPr id="3" name="Espaço Reservado para Texto 2"/>
          <p:cNvSpPr>
            <a:spLocks noGrp="1"/>
          </p:cNvSpPr>
          <p:nvPr>
            <p:ph type="body" idx="1"/>
          </p:nvPr>
        </p:nvSpPr>
        <p:spPr>
          <a:xfrm>
            <a:off x="841248" y="5340096"/>
            <a:ext cx="9601200" cy="475488"/>
          </a:xfrm>
        </p:spPr>
        <p:txBody>
          <a:bodyPr rtlCol="0"/>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pt-BR" smtClean="0"/>
              <a:t>Clique para editar o texto mestre</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145224"/>
          </a:xfrm>
        </p:spPr>
        <p:txBody>
          <a:bodyPr rtlCol="0"/>
          <a:lstStyle/>
          <a:p>
            <a:pPr rtl="0"/>
            <a:r>
              <a:rPr lang="pt-BR" smtClean="0"/>
              <a:t>Clique para editar o título mestre</a:t>
            </a:r>
            <a:endParaRPr lang="pt-BR" dirty="0"/>
          </a:p>
        </p:txBody>
      </p:sp>
      <p:sp>
        <p:nvSpPr>
          <p:cNvPr id="3" name="Espaço Reservado para Conteúdo 2"/>
          <p:cNvSpPr>
            <a:spLocks noGrp="1"/>
          </p:cNvSpPr>
          <p:nvPr>
            <p:ph sz="half" idx="1"/>
          </p:nvPr>
        </p:nvSpPr>
        <p:spPr>
          <a:xfrm>
            <a:off x="838200" y="1825625"/>
            <a:ext cx="5029200" cy="4351338"/>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pt-BR" smtClean="0"/>
              <a:t>Clique para editar o texto mestre</a:t>
            </a:r>
          </a:p>
          <a:p>
            <a:pPr lvl="1" rtl="0"/>
            <a:r>
              <a:rPr lang="pt-BR" smtClean="0"/>
              <a:t>Segundo nível</a:t>
            </a:r>
          </a:p>
          <a:p>
            <a:pPr lvl="2" rtl="0"/>
            <a:r>
              <a:rPr lang="pt-BR" smtClean="0"/>
              <a:t>Terceiro nível</a:t>
            </a:r>
          </a:p>
          <a:p>
            <a:pPr lvl="3" rtl="0"/>
            <a:r>
              <a:rPr lang="pt-BR" smtClean="0"/>
              <a:t>Quarto nível</a:t>
            </a:r>
          </a:p>
          <a:p>
            <a:pPr lvl="4" rtl="0"/>
            <a:r>
              <a:rPr lang="pt-BR" smtClean="0"/>
              <a:t>Quinto nível</a:t>
            </a:r>
            <a:endParaRPr lang="pt-BR" dirty="0"/>
          </a:p>
        </p:txBody>
      </p:sp>
      <p:sp>
        <p:nvSpPr>
          <p:cNvPr id="4" name="Espaço Reservado para Conteúdo 3"/>
          <p:cNvSpPr>
            <a:spLocks noGrp="1"/>
          </p:cNvSpPr>
          <p:nvPr>
            <p:ph sz="half" idx="2"/>
          </p:nvPr>
        </p:nvSpPr>
        <p:spPr>
          <a:xfrm>
            <a:off x="6324600" y="1825625"/>
            <a:ext cx="5029200" cy="4351338"/>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pt-BR" smtClean="0"/>
              <a:t>Clique para editar o texto mestre</a:t>
            </a:r>
          </a:p>
          <a:p>
            <a:pPr lvl="1" rtl="0"/>
            <a:r>
              <a:rPr lang="pt-BR" smtClean="0"/>
              <a:t>Segundo nível</a:t>
            </a:r>
          </a:p>
          <a:p>
            <a:pPr lvl="2" rtl="0"/>
            <a:r>
              <a:rPr lang="pt-BR" smtClean="0"/>
              <a:t>Terceiro nível</a:t>
            </a:r>
          </a:p>
          <a:p>
            <a:pPr lvl="3" rtl="0"/>
            <a:r>
              <a:rPr lang="pt-BR" smtClean="0"/>
              <a:t>Quarto nível</a:t>
            </a:r>
          </a:p>
          <a:p>
            <a:pPr lvl="4" rtl="0"/>
            <a:r>
              <a:rPr lang="pt-BR" smtClean="0"/>
              <a:t>Quinto nível</a:t>
            </a:r>
            <a:endParaRPr lang="pt-BR" dirty="0"/>
          </a:p>
        </p:txBody>
      </p:sp>
      <p:sp>
        <p:nvSpPr>
          <p:cNvPr id="6" name="Espaço Reservado para Rodapé 4"/>
          <p:cNvSpPr>
            <a:spLocks noGrp="1"/>
          </p:cNvSpPr>
          <p:nvPr>
            <p:ph type="ftr" sz="quarter" idx="11"/>
          </p:nvPr>
        </p:nvSpPr>
        <p:spPr/>
        <p:txBody>
          <a:bodyPr rtlCol="0"/>
          <a:lstStyle/>
          <a:p>
            <a:pPr rtl="0"/>
            <a:endParaRPr lang="pt-BR" dirty="0"/>
          </a:p>
        </p:txBody>
      </p:sp>
      <p:sp>
        <p:nvSpPr>
          <p:cNvPr id="5" name="Espaço Reservado para Data 5"/>
          <p:cNvSpPr>
            <a:spLocks noGrp="1"/>
          </p:cNvSpPr>
          <p:nvPr>
            <p:ph type="dt" sz="half" idx="10"/>
          </p:nvPr>
        </p:nvSpPr>
        <p:spPr/>
        <p:txBody>
          <a:bodyPr rtlCol="0"/>
          <a:lstStyle/>
          <a:p>
            <a:pPr rtl="0"/>
            <a:fld id="{0EB94399-031D-4E95-A551-3197B5796E90}" type="datetime1">
              <a:rPr lang="pt-BR" smtClean="0"/>
              <a:t>26/08/2018</a:t>
            </a:fld>
            <a:endParaRPr lang="pt-BR" dirty="0"/>
          </a:p>
        </p:txBody>
      </p:sp>
      <p:sp>
        <p:nvSpPr>
          <p:cNvPr id="7" name="Espaço Reservado para Número de Slide 6"/>
          <p:cNvSpPr>
            <a:spLocks noGrp="1"/>
          </p:cNvSpPr>
          <p:nvPr>
            <p:ph type="sldNum" sz="quarter" idx="12"/>
          </p:nvPr>
        </p:nvSpPr>
        <p:spPr/>
        <p:txBody>
          <a:bodyPr rtlCol="0"/>
          <a:lstStyle/>
          <a:p>
            <a:pPr rtl="0"/>
            <a:fld id="{B13333A4-2EF1-4B79-B68C-AB20E66B4822}" type="slidenum">
              <a:rPr lang="pt-BR" smtClean="0"/>
              <a:t>‹nº›</a:t>
            </a:fld>
            <a:endParaRPr lang="pt-BR" dirty="0"/>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smtClean="0"/>
              <a:t>Clique para editar o título mestre</a:t>
            </a:r>
            <a:endParaRPr lang="pt-BR" dirty="0"/>
          </a:p>
        </p:txBody>
      </p:sp>
      <p:sp>
        <p:nvSpPr>
          <p:cNvPr id="3" name="Espaço Reservado para Texto 2"/>
          <p:cNvSpPr>
            <a:spLocks noGrp="1"/>
          </p:cNvSpPr>
          <p:nvPr>
            <p:ph type="body" idx="1"/>
          </p:nvPr>
        </p:nvSpPr>
        <p:spPr>
          <a:xfrm>
            <a:off x="839788" y="1828800"/>
            <a:ext cx="5029200" cy="685800"/>
          </a:xfrm>
        </p:spPr>
        <p:txBody>
          <a:bodyPr rtlCol="0"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smtClean="0"/>
              <a:t>Clique para editar o texto mestre</a:t>
            </a:r>
          </a:p>
        </p:txBody>
      </p:sp>
      <p:sp>
        <p:nvSpPr>
          <p:cNvPr id="4" name="Espaço Reservado para Conteúdo 3"/>
          <p:cNvSpPr>
            <a:spLocks noGrp="1"/>
          </p:cNvSpPr>
          <p:nvPr>
            <p:ph sz="half" idx="2"/>
          </p:nvPr>
        </p:nvSpPr>
        <p:spPr>
          <a:xfrm>
            <a:off x="839788" y="2514600"/>
            <a:ext cx="5029200" cy="3675063"/>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pt-BR" smtClean="0"/>
              <a:t>Clique para editar o texto mestre</a:t>
            </a:r>
          </a:p>
          <a:p>
            <a:pPr lvl="1" rtl="0"/>
            <a:r>
              <a:rPr lang="pt-BR" smtClean="0"/>
              <a:t>Segundo nível</a:t>
            </a:r>
          </a:p>
          <a:p>
            <a:pPr lvl="2" rtl="0"/>
            <a:r>
              <a:rPr lang="pt-BR" smtClean="0"/>
              <a:t>Terceiro nível</a:t>
            </a:r>
          </a:p>
          <a:p>
            <a:pPr lvl="3" rtl="0"/>
            <a:r>
              <a:rPr lang="pt-BR" smtClean="0"/>
              <a:t>Quarto nível</a:t>
            </a:r>
          </a:p>
          <a:p>
            <a:pPr lvl="4" rtl="0"/>
            <a:r>
              <a:rPr lang="pt-BR" smtClean="0"/>
              <a:t>Quinto nível</a:t>
            </a:r>
            <a:endParaRPr lang="pt-BR" dirty="0"/>
          </a:p>
        </p:txBody>
      </p:sp>
      <p:sp>
        <p:nvSpPr>
          <p:cNvPr id="5" name="Espaço Reservado para Texto 4"/>
          <p:cNvSpPr>
            <a:spLocks noGrp="1"/>
          </p:cNvSpPr>
          <p:nvPr>
            <p:ph type="body" sz="quarter" idx="3"/>
          </p:nvPr>
        </p:nvSpPr>
        <p:spPr>
          <a:xfrm>
            <a:off x="6326188" y="1828800"/>
            <a:ext cx="5029200" cy="685800"/>
          </a:xfrm>
        </p:spPr>
        <p:txBody>
          <a:bodyPr rtlCol="0"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smtClean="0"/>
              <a:t>Clique para editar o texto mestre</a:t>
            </a:r>
          </a:p>
        </p:txBody>
      </p:sp>
      <p:sp>
        <p:nvSpPr>
          <p:cNvPr id="6" name="Espaço Reservado para Conteúdo 5"/>
          <p:cNvSpPr>
            <a:spLocks noGrp="1"/>
          </p:cNvSpPr>
          <p:nvPr>
            <p:ph sz="quarter" idx="4"/>
          </p:nvPr>
        </p:nvSpPr>
        <p:spPr>
          <a:xfrm>
            <a:off x="6326188" y="2514600"/>
            <a:ext cx="5029200" cy="3675063"/>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pt-BR" smtClean="0"/>
              <a:t>Clique para editar o texto mestre</a:t>
            </a:r>
          </a:p>
          <a:p>
            <a:pPr lvl="1" rtl="0"/>
            <a:r>
              <a:rPr lang="pt-BR" smtClean="0"/>
              <a:t>Segundo nível</a:t>
            </a:r>
          </a:p>
          <a:p>
            <a:pPr lvl="2" rtl="0"/>
            <a:r>
              <a:rPr lang="pt-BR" smtClean="0"/>
              <a:t>Terceiro nível</a:t>
            </a:r>
          </a:p>
          <a:p>
            <a:pPr lvl="3" rtl="0"/>
            <a:r>
              <a:rPr lang="pt-BR" smtClean="0"/>
              <a:t>Quarto nível</a:t>
            </a:r>
          </a:p>
          <a:p>
            <a:pPr lvl="4" rtl="0"/>
            <a:r>
              <a:rPr lang="pt-BR" smtClean="0"/>
              <a:t>Quinto nível</a:t>
            </a:r>
            <a:endParaRPr lang="pt-BR" dirty="0"/>
          </a:p>
        </p:txBody>
      </p:sp>
      <p:sp>
        <p:nvSpPr>
          <p:cNvPr id="8" name="Espaço Reservado para Rodapé 6"/>
          <p:cNvSpPr>
            <a:spLocks noGrp="1"/>
          </p:cNvSpPr>
          <p:nvPr>
            <p:ph type="ftr" sz="quarter" idx="11"/>
          </p:nvPr>
        </p:nvSpPr>
        <p:spPr/>
        <p:txBody>
          <a:bodyPr rtlCol="0"/>
          <a:lstStyle/>
          <a:p>
            <a:pPr rtl="0"/>
            <a:endParaRPr lang="pt-BR" dirty="0"/>
          </a:p>
        </p:txBody>
      </p:sp>
      <p:sp>
        <p:nvSpPr>
          <p:cNvPr id="7" name="Espaço Reservado para Data 7"/>
          <p:cNvSpPr>
            <a:spLocks noGrp="1"/>
          </p:cNvSpPr>
          <p:nvPr>
            <p:ph type="dt" sz="half" idx="10"/>
          </p:nvPr>
        </p:nvSpPr>
        <p:spPr/>
        <p:txBody>
          <a:bodyPr rtlCol="0"/>
          <a:lstStyle/>
          <a:p>
            <a:pPr rtl="0"/>
            <a:fld id="{977198CC-B2AE-4B96-972E-3492F5906793}" type="datetime1">
              <a:rPr lang="pt-BR" smtClean="0"/>
              <a:t>26/08/2018</a:t>
            </a:fld>
            <a:endParaRPr lang="pt-BR" dirty="0"/>
          </a:p>
        </p:txBody>
      </p:sp>
      <p:sp>
        <p:nvSpPr>
          <p:cNvPr id="9" name="Espaço Reservado para o Número do Slide 8"/>
          <p:cNvSpPr>
            <a:spLocks noGrp="1"/>
          </p:cNvSpPr>
          <p:nvPr>
            <p:ph type="sldNum" sz="quarter" idx="12"/>
          </p:nvPr>
        </p:nvSpPr>
        <p:spPr/>
        <p:txBody>
          <a:bodyPr rtlCol="0"/>
          <a:lstStyle/>
          <a:p>
            <a:pPr rtl="0"/>
            <a:fld id="{B13333A4-2EF1-4B79-B68C-AB20E66B4822}" type="slidenum">
              <a:rPr lang="pt-BR" smtClean="0"/>
              <a:t>‹nº›</a:t>
            </a:fld>
            <a:endParaRPr lang="pt-BR" dirty="0"/>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smtClean="0"/>
              <a:t>Clique para editar o título mestre</a:t>
            </a:r>
            <a:endParaRPr lang="pt-BR" dirty="0"/>
          </a:p>
        </p:txBody>
      </p:sp>
      <p:sp>
        <p:nvSpPr>
          <p:cNvPr id="4" name="Espaço Reservado para Rodapé 2"/>
          <p:cNvSpPr>
            <a:spLocks noGrp="1"/>
          </p:cNvSpPr>
          <p:nvPr>
            <p:ph type="ftr" sz="quarter" idx="11"/>
          </p:nvPr>
        </p:nvSpPr>
        <p:spPr/>
        <p:txBody>
          <a:bodyPr rtlCol="0"/>
          <a:lstStyle/>
          <a:p>
            <a:pPr rtl="0"/>
            <a:endParaRPr lang="pt-BR" dirty="0"/>
          </a:p>
        </p:txBody>
      </p:sp>
      <p:sp>
        <p:nvSpPr>
          <p:cNvPr id="3" name="Espaço Reservado para Data 3"/>
          <p:cNvSpPr>
            <a:spLocks noGrp="1"/>
          </p:cNvSpPr>
          <p:nvPr>
            <p:ph type="dt" sz="half" idx="10"/>
          </p:nvPr>
        </p:nvSpPr>
        <p:spPr/>
        <p:txBody>
          <a:bodyPr rtlCol="0"/>
          <a:lstStyle/>
          <a:p>
            <a:pPr rtl="0"/>
            <a:fld id="{33EF37A5-6704-4004-8698-6E13E8DCBE44}" type="datetime1">
              <a:rPr lang="pt-BR" smtClean="0"/>
              <a:t>26/08/2018</a:t>
            </a:fld>
            <a:endParaRPr lang="pt-BR" dirty="0"/>
          </a:p>
        </p:txBody>
      </p:sp>
      <p:sp>
        <p:nvSpPr>
          <p:cNvPr id="5" name="Espaço Reservado para Número de Slide 4"/>
          <p:cNvSpPr>
            <a:spLocks noGrp="1"/>
          </p:cNvSpPr>
          <p:nvPr>
            <p:ph type="sldNum" sz="quarter" idx="12"/>
          </p:nvPr>
        </p:nvSpPr>
        <p:spPr/>
        <p:txBody>
          <a:bodyPr rtlCol="0"/>
          <a:lstStyle/>
          <a:p>
            <a:pPr rtl="0"/>
            <a:fld id="{B13333A4-2EF1-4B79-B68C-AB20E66B4822}" type="slidenum">
              <a:rPr lang="pt-BR" smtClean="0"/>
              <a:t>‹nº›</a:t>
            </a:fld>
            <a:endParaRPr lang="pt-BR" dirty="0"/>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3" name="Espaço Reservado para Rodapé 1"/>
          <p:cNvSpPr>
            <a:spLocks noGrp="1"/>
          </p:cNvSpPr>
          <p:nvPr>
            <p:ph type="ftr" sz="quarter" idx="11"/>
          </p:nvPr>
        </p:nvSpPr>
        <p:spPr/>
        <p:txBody>
          <a:bodyPr rtlCol="0"/>
          <a:lstStyle/>
          <a:p>
            <a:pPr rtl="0"/>
            <a:endParaRPr lang="pt-BR" dirty="0"/>
          </a:p>
        </p:txBody>
      </p:sp>
      <p:sp>
        <p:nvSpPr>
          <p:cNvPr id="2" name="Espaço Reservado para Data 2"/>
          <p:cNvSpPr>
            <a:spLocks noGrp="1"/>
          </p:cNvSpPr>
          <p:nvPr>
            <p:ph type="dt" sz="half" idx="10"/>
          </p:nvPr>
        </p:nvSpPr>
        <p:spPr/>
        <p:txBody>
          <a:bodyPr rtlCol="0"/>
          <a:lstStyle/>
          <a:p>
            <a:pPr rtl="0"/>
            <a:fld id="{BE4844F7-198C-48B0-BBCA-5B7E09CFC606}" type="datetime1">
              <a:rPr lang="pt-BR" smtClean="0"/>
              <a:t>26/08/2018</a:t>
            </a:fld>
            <a:endParaRPr lang="pt-BR" dirty="0"/>
          </a:p>
        </p:txBody>
      </p:sp>
      <p:sp>
        <p:nvSpPr>
          <p:cNvPr id="4" name="Espaço Reservado para Número de Slide 3"/>
          <p:cNvSpPr>
            <a:spLocks noGrp="1"/>
          </p:cNvSpPr>
          <p:nvPr>
            <p:ph type="sldNum" sz="quarter" idx="12"/>
          </p:nvPr>
        </p:nvSpPr>
        <p:spPr/>
        <p:txBody>
          <a:bodyPr rtlCol="0"/>
          <a:lstStyle/>
          <a:p>
            <a:pPr rtl="0"/>
            <a:fld id="{B13333A4-2EF1-4B79-B68C-AB20E66B4822}" type="slidenum">
              <a:rPr lang="pt-BR" smtClean="0"/>
              <a:t>‹nº›</a:t>
            </a:fld>
            <a:endParaRPr lang="pt-BR" dirty="0"/>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7924800" y="1524000"/>
            <a:ext cx="3429000" cy="1905000"/>
          </a:xfrm>
        </p:spPr>
        <p:txBody>
          <a:bodyPr rtlCol="0" anchor="b">
            <a:normAutofit/>
          </a:bodyPr>
          <a:lstStyle>
            <a:lvl1pPr>
              <a:defRPr sz="3400"/>
            </a:lvl1pPr>
          </a:lstStyle>
          <a:p>
            <a:pPr rtl="0"/>
            <a:r>
              <a:rPr lang="pt-BR" smtClean="0"/>
              <a:t>Clique para editar o título mestre</a:t>
            </a:r>
            <a:endParaRPr lang="pt-BR" dirty="0"/>
          </a:p>
        </p:txBody>
      </p:sp>
      <p:sp>
        <p:nvSpPr>
          <p:cNvPr id="3" name="Espaço Reservado para Conteúdo 2"/>
          <p:cNvSpPr>
            <a:spLocks noGrp="1"/>
          </p:cNvSpPr>
          <p:nvPr>
            <p:ph idx="1"/>
          </p:nvPr>
        </p:nvSpPr>
        <p:spPr>
          <a:xfrm>
            <a:off x="838200" y="685800"/>
            <a:ext cx="6400800" cy="52578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pt-BR" smtClean="0"/>
              <a:t>Clique para editar o texto mestre</a:t>
            </a:r>
          </a:p>
          <a:p>
            <a:pPr lvl="1" rtl="0"/>
            <a:r>
              <a:rPr lang="pt-BR" smtClean="0"/>
              <a:t>Segundo nível</a:t>
            </a:r>
          </a:p>
          <a:p>
            <a:pPr lvl="2" rtl="0"/>
            <a:r>
              <a:rPr lang="pt-BR" smtClean="0"/>
              <a:t>Terceiro nível</a:t>
            </a:r>
          </a:p>
          <a:p>
            <a:pPr lvl="3" rtl="0"/>
            <a:r>
              <a:rPr lang="pt-BR" smtClean="0"/>
              <a:t>Quarto nível</a:t>
            </a:r>
          </a:p>
          <a:p>
            <a:pPr lvl="4" rtl="0"/>
            <a:r>
              <a:rPr lang="pt-BR" smtClean="0"/>
              <a:t>Quinto nível</a:t>
            </a:r>
            <a:endParaRPr lang="pt-BR" dirty="0"/>
          </a:p>
        </p:txBody>
      </p:sp>
      <p:sp>
        <p:nvSpPr>
          <p:cNvPr id="4" name="Espaço Reservado para Texto 3"/>
          <p:cNvSpPr>
            <a:spLocks noGrp="1"/>
          </p:cNvSpPr>
          <p:nvPr>
            <p:ph type="body" sz="half" idx="2"/>
          </p:nvPr>
        </p:nvSpPr>
        <p:spPr>
          <a:xfrm>
            <a:off x="7924800" y="3581400"/>
            <a:ext cx="3429000" cy="1828800"/>
          </a:xfrm>
        </p:spPr>
        <p:txBody>
          <a:bodyPr rtlCol="0"/>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smtClean="0"/>
              <a:t>Clique para editar o texto mestre</a:t>
            </a:r>
          </a:p>
        </p:txBody>
      </p:sp>
      <p:sp>
        <p:nvSpPr>
          <p:cNvPr id="6" name="Espaço Reservado para Rodapé 4"/>
          <p:cNvSpPr>
            <a:spLocks noGrp="1"/>
          </p:cNvSpPr>
          <p:nvPr>
            <p:ph type="ftr" sz="quarter" idx="11"/>
          </p:nvPr>
        </p:nvSpPr>
        <p:spPr/>
        <p:txBody>
          <a:bodyPr rtlCol="0"/>
          <a:lstStyle/>
          <a:p>
            <a:pPr rtl="0"/>
            <a:endParaRPr lang="pt-BR" dirty="0"/>
          </a:p>
        </p:txBody>
      </p:sp>
      <p:sp>
        <p:nvSpPr>
          <p:cNvPr id="5" name="Espaço Reservado para Data 5"/>
          <p:cNvSpPr>
            <a:spLocks noGrp="1"/>
          </p:cNvSpPr>
          <p:nvPr>
            <p:ph type="dt" sz="half" idx="10"/>
          </p:nvPr>
        </p:nvSpPr>
        <p:spPr/>
        <p:txBody>
          <a:bodyPr rtlCol="0"/>
          <a:lstStyle/>
          <a:p>
            <a:pPr rtl="0"/>
            <a:fld id="{E9E40687-67BE-474D-800A-47EB268B95AE}" type="datetime1">
              <a:rPr lang="pt-BR" smtClean="0"/>
              <a:t>26/08/2018</a:t>
            </a:fld>
            <a:endParaRPr lang="pt-BR" dirty="0"/>
          </a:p>
        </p:txBody>
      </p:sp>
      <p:sp>
        <p:nvSpPr>
          <p:cNvPr id="7" name="Espaço Reservado para Número de Slide 6"/>
          <p:cNvSpPr>
            <a:spLocks noGrp="1"/>
          </p:cNvSpPr>
          <p:nvPr>
            <p:ph type="sldNum" sz="quarter" idx="12"/>
          </p:nvPr>
        </p:nvSpPr>
        <p:spPr/>
        <p:txBody>
          <a:bodyPr rtlCol="0"/>
          <a:lstStyle/>
          <a:p>
            <a:pPr rtl="0"/>
            <a:fld id="{B13333A4-2EF1-4B79-B68C-AB20E66B4822}" type="slidenum">
              <a:rPr lang="pt-BR" smtClean="0"/>
              <a:t>‹nº›</a:t>
            </a:fld>
            <a:endParaRPr lang="pt-BR" dirty="0"/>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7924800" y="1527048"/>
            <a:ext cx="3429000" cy="1901952"/>
          </a:xfrm>
        </p:spPr>
        <p:txBody>
          <a:bodyPr rtlCol="0" anchor="b">
            <a:normAutofit/>
          </a:bodyPr>
          <a:lstStyle>
            <a:lvl1pPr>
              <a:defRPr sz="3400"/>
            </a:lvl1pPr>
          </a:lstStyle>
          <a:p>
            <a:pPr rtl="0"/>
            <a:r>
              <a:rPr lang="pt-BR" smtClean="0"/>
              <a:t>Clique para editar o título mestre</a:t>
            </a:r>
            <a:endParaRPr lang="pt-BR" dirty="0"/>
          </a:p>
        </p:txBody>
      </p:sp>
      <p:sp>
        <p:nvSpPr>
          <p:cNvPr id="3" name="Espaço Reservado para Imagem 2" descr="Um espaço reservado vazio para adicionar uma imagem. Clique no espaço reservado e selecione a imagem que você deseja adicionar"/>
          <p:cNvSpPr>
            <a:spLocks noGrp="1"/>
          </p:cNvSpPr>
          <p:nvPr>
            <p:ph type="pic" idx="1"/>
          </p:nvPr>
        </p:nvSpPr>
        <p:spPr>
          <a:xfrm>
            <a:off x="838198" y="685800"/>
            <a:ext cx="6400800" cy="5257800"/>
          </a:xfrm>
        </p:spPr>
        <p:txBody>
          <a:bodyPr rtlCol="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smtClean="0"/>
              <a:t>Clique no ícone para adicionar uma imagem</a:t>
            </a:r>
            <a:endParaRPr lang="pt-BR" dirty="0"/>
          </a:p>
        </p:txBody>
      </p:sp>
      <p:sp>
        <p:nvSpPr>
          <p:cNvPr id="4" name="Espaço Reservado para Texto 3"/>
          <p:cNvSpPr>
            <a:spLocks noGrp="1"/>
          </p:cNvSpPr>
          <p:nvPr>
            <p:ph type="body" sz="half" idx="2"/>
          </p:nvPr>
        </p:nvSpPr>
        <p:spPr>
          <a:xfrm>
            <a:off x="7924800" y="3581400"/>
            <a:ext cx="3428999" cy="1828800"/>
          </a:xfrm>
        </p:spPr>
        <p:txBody>
          <a:bodyPr rtlCol="0"/>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smtClean="0"/>
              <a:t>Clique para editar o texto mestre</a:t>
            </a:r>
          </a:p>
        </p:txBody>
      </p:sp>
      <p:sp>
        <p:nvSpPr>
          <p:cNvPr id="6" name="Espaço Reservado para Rodapé 4"/>
          <p:cNvSpPr>
            <a:spLocks noGrp="1"/>
          </p:cNvSpPr>
          <p:nvPr>
            <p:ph type="ftr" sz="quarter" idx="11"/>
          </p:nvPr>
        </p:nvSpPr>
        <p:spPr/>
        <p:txBody>
          <a:bodyPr rtlCol="0"/>
          <a:lstStyle/>
          <a:p>
            <a:pPr rtl="0"/>
            <a:endParaRPr lang="pt-BR" dirty="0"/>
          </a:p>
        </p:txBody>
      </p:sp>
      <p:sp>
        <p:nvSpPr>
          <p:cNvPr id="5" name="Espaço Reservado para Data 5"/>
          <p:cNvSpPr>
            <a:spLocks noGrp="1"/>
          </p:cNvSpPr>
          <p:nvPr>
            <p:ph type="dt" sz="half" idx="10"/>
          </p:nvPr>
        </p:nvSpPr>
        <p:spPr/>
        <p:txBody>
          <a:bodyPr rtlCol="0"/>
          <a:lstStyle/>
          <a:p>
            <a:pPr rtl="0"/>
            <a:fld id="{264D3837-A981-4DF2-8B27-33ED82ED37E5}" type="datetime1">
              <a:rPr lang="pt-BR" smtClean="0"/>
              <a:t>26/08/2018</a:t>
            </a:fld>
            <a:endParaRPr lang="pt-BR" dirty="0"/>
          </a:p>
        </p:txBody>
      </p:sp>
      <p:sp>
        <p:nvSpPr>
          <p:cNvPr id="7" name="Espaço Reservado para Número de Slide 6"/>
          <p:cNvSpPr>
            <a:spLocks noGrp="1"/>
          </p:cNvSpPr>
          <p:nvPr>
            <p:ph type="sldNum" sz="quarter" idx="12"/>
          </p:nvPr>
        </p:nvSpPr>
        <p:spPr/>
        <p:txBody>
          <a:bodyPr rtlCol="0"/>
          <a:lstStyle/>
          <a:p>
            <a:pPr rtl="0"/>
            <a:fld id="{B13333A4-2EF1-4B79-B68C-AB20E66B4822}" type="slidenum">
              <a:rPr lang="pt-BR" smtClean="0"/>
              <a:t>‹nº›</a:t>
            </a:fld>
            <a:endParaRPr lang="pt-BR" dirty="0"/>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2" name="Espaço Reservado para Título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pPr rtl="0"/>
            <a:r>
              <a:rPr lang="pt-BR" dirty="0" smtClean="0"/>
              <a:t>Clique para editar o estilo de título Mestre</a:t>
            </a:r>
            <a:endParaRPr lang="pt-BR" dirty="0"/>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pt-BR" dirty="0" smtClean="0"/>
              <a:t>Clique para editar o texto Mestre</a:t>
            </a:r>
          </a:p>
          <a:p>
            <a:pPr lvl="1" rtl="0"/>
            <a:r>
              <a:rPr lang="pt-BR" dirty="0" smtClean="0"/>
              <a:t>Segundo nível</a:t>
            </a:r>
          </a:p>
          <a:p>
            <a:pPr lvl="2" rtl="0"/>
            <a:r>
              <a:rPr lang="pt-BR" dirty="0" smtClean="0"/>
              <a:t>Terceiro nível</a:t>
            </a:r>
          </a:p>
          <a:p>
            <a:pPr lvl="3" rtl="0"/>
            <a:r>
              <a:rPr lang="pt-BR" dirty="0" smtClean="0"/>
              <a:t>Quarto nível</a:t>
            </a:r>
          </a:p>
          <a:p>
            <a:pPr lvl="4" rtl="0"/>
            <a:r>
              <a:rPr lang="pt-BR" dirty="0" smtClean="0"/>
              <a:t>Quinto nível</a:t>
            </a:r>
            <a:endParaRPr lang="pt-BR" dirty="0"/>
          </a:p>
        </p:txBody>
      </p:sp>
      <p:sp>
        <p:nvSpPr>
          <p:cNvPr id="5" name="Espaço Reservado para Rodapé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pPr rtl="0"/>
            <a:endParaRPr lang="pt-BR" dirty="0"/>
          </a:p>
        </p:txBody>
      </p:sp>
      <p:sp>
        <p:nvSpPr>
          <p:cNvPr id="4" name="Espaço Reservado para Data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pPr rtl="0"/>
            <a:fld id="{67B9A71C-AF4A-4C16-989A-8B023D8EA3DE}" type="datetime1">
              <a:rPr lang="pt-BR" smtClean="0"/>
              <a:t>26/08/2018</a:t>
            </a:fld>
            <a:endParaRPr lang="pt-BR" dirty="0"/>
          </a:p>
        </p:txBody>
      </p:sp>
      <p:sp>
        <p:nvSpPr>
          <p:cNvPr id="6" name="Espaço Reservado para Número de Slide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pPr rtl="0"/>
            <a:fld id="{B13333A4-2EF1-4B79-B68C-AB20E66B4822}" type="slidenum">
              <a:rPr lang="pt-BR" smtClean="0"/>
              <a:pPr rtl="0"/>
              <a:t>‹nº›</a:t>
            </a:fld>
            <a:endParaRPr lang="pt-BR" dirty="0"/>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normAutofit/>
          </a:bodyPr>
          <a:lstStyle/>
          <a:p>
            <a:pPr rtl="0"/>
            <a:r>
              <a:rPr lang="pt-BR" dirty="0" smtClean="0"/>
              <a:t>O ADMINISTRADOR JUDICIAL</a:t>
            </a:r>
            <a:endParaRPr lang="pt-BR" dirty="0"/>
          </a:p>
        </p:txBody>
      </p:sp>
      <p:sp>
        <p:nvSpPr>
          <p:cNvPr id="3" name="Subtítulo 2"/>
          <p:cNvSpPr>
            <a:spLocks noGrp="1"/>
          </p:cNvSpPr>
          <p:nvPr>
            <p:ph type="subTitle" idx="1"/>
          </p:nvPr>
        </p:nvSpPr>
        <p:spPr>
          <a:xfrm>
            <a:off x="838201" y="5157192"/>
            <a:ext cx="10515598" cy="720080"/>
          </a:xfrm>
        </p:spPr>
        <p:txBody>
          <a:bodyPr rtlCol="0">
            <a:noAutofit/>
          </a:bodyPr>
          <a:lstStyle/>
          <a:p>
            <a:pPr rtl="0"/>
            <a:r>
              <a:rPr lang="pt-BR" sz="4400" dirty="0" smtClean="0"/>
              <a:t>de condomínios</a:t>
            </a:r>
            <a:endParaRPr lang="pt-BR" sz="4400" dirty="0"/>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85020" y="155042"/>
            <a:ext cx="11887644" cy="6816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pt-BR" dirty="0"/>
              <a:t>6</a:t>
            </a:r>
            <a:r>
              <a:rPr lang="pt-BR" dirty="0" smtClean="0"/>
              <a:t>. </a:t>
            </a:r>
            <a:r>
              <a:rPr lang="pt-BR" b="1" dirty="0"/>
              <a:t>DEVERES DO ADMINISTRADOR JUDICIAL</a:t>
            </a:r>
            <a:endParaRPr lang="pt-BR" dirty="0"/>
          </a:p>
        </p:txBody>
      </p:sp>
      <p:sp>
        <p:nvSpPr>
          <p:cNvPr id="5" name="Espaço Reservado para Conteúdo 2"/>
          <p:cNvSpPr txBox="1">
            <a:spLocks/>
          </p:cNvSpPr>
          <p:nvPr/>
        </p:nvSpPr>
        <p:spPr>
          <a:xfrm>
            <a:off x="185020" y="942318"/>
            <a:ext cx="11599612" cy="5871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algn="just"/>
            <a:r>
              <a:rPr lang="pt-BR" dirty="0" smtClean="0"/>
              <a:t>A </a:t>
            </a:r>
            <a:r>
              <a:rPr lang="pt-BR" dirty="0" smtClean="0"/>
              <a:t>ÉTICA </a:t>
            </a:r>
            <a:endParaRPr lang="pt-BR" dirty="0" smtClean="0"/>
          </a:p>
          <a:p>
            <a:pPr algn="just"/>
            <a:r>
              <a:rPr lang="pt-BR" dirty="0" smtClean="0"/>
              <a:t>A </a:t>
            </a:r>
            <a:r>
              <a:rPr lang="pt-BR" dirty="0" smtClean="0"/>
              <a:t>RESPONSABILIDADE</a:t>
            </a:r>
            <a:endParaRPr lang="pt-BR" dirty="0" smtClean="0"/>
          </a:p>
          <a:p>
            <a:pPr lvl="1" algn="just"/>
            <a:r>
              <a:rPr lang="pt-BR" dirty="0" smtClean="0"/>
              <a:t>Civil</a:t>
            </a:r>
            <a:endParaRPr lang="pt-BR" dirty="0"/>
          </a:p>
          <a:p>
            <a:pPr lvl="1" algn="just"/>
            <a:r>
              <a:rPr lang="pt-BR" dirty="0" smtClean="0"/>
              <a:t>Criminal</a:t>
            </a:r>
            <a:endParaRPr lang="pt-BR" dirty="0"/>
          </a:p>
        </p:txBody>
      </p:sp>
    </p:spTree>
    <p:extLst>
      <p:ext uri="{BB962C8B-B14F-4D97-AF65-F5344CB8AC3E}">
        <p14:creationId xmlns:p14="http://schemas.microsoft.com/office/powerpoint/2010/main" val="175050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85020" y="155042"/>
            <a:ext cx="11887644" cy="681670"/>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pt-BR" dirty="0"/>
              <a:t>7</a:t>
            </a:r>
            <a:r>
              <a:rPr lang="pt-BR" dirty="0" smtClean="0"/>
              <a:t>. </a:t>
            </a:r>
            <a:r>
              <a:rPr lang="pt-BR" b="1" dirty="0"/>
              <a:t>A ATUAÇÃO PRÁTICA DO ADMINISTRADOR JUDICIAL</a:t>
            </a:r>
            <a:endParaRPr lang="pt-BR" dirty="0"/>
          </a:p>
        </p:txBody>
      </p:sp>
      <p:sp>
        <p:nvSpPr>
          <p:cNvPr id="5" name="Espaço Reservado para Conteúdo 2"/>
          <p:cNvSpPr txBox="1">
            <a:spLocks/>
          </p:cNvSpPr>
          <p:nvPr/>
        </p:nvSpPr>
        <p:spPr>
          <a:xfrm>
            <a:off x="185020" y="942318"/>
            <a:ext cx="11599612" cy="5871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algn="just"/>
            <a:r>
              <a:rPr lang="pt-BR" dirty="0"/>
              <a:t>CUMPRIMENTO DO DESPACHO JUDICIAL </a:t>
            </a:r>
          </a:p>
          <a:p>
            <a:pPr lvl="2" algn="just"/>
            <a:r>
              <a:rPr lang="pt-BR" b="1" dirty="0"/>
              <a:t>Emissão de </a:t>
            </a:r>
            <a:r>
              <a:rPr lang="pt-BR" b="1" dirty="0" smtClean="0"/>
              <a:t>laudo/parecer</a:t>
            </a:r>
          </a:p>
          <a:p>
            <a:pPr lvl="2" algn="just"/>
            <a:r>
              <a:rPr lang="pt-BR" b="1" dirty="0"/>
              <a:t>Missão precípua de </a:t>
            </a:r>
            <a:r>
              <a:rPr lang="pt-BR" b="1" dirty="0" smtClean="0"/>
              <a:t>administrar</a:t>
            </a:r>
          </a:p>
          <a:p>
            <a:pPr lvl="2" algn="just"/>
            <a:r>
              <a:rPr lang="pt-BR" b="1" dirty="0" smtClean="0"/>
              <a:t>Prestação de contas</a:t>
            </a:r>
            <a:endParaRPr lang="pt-BR" dirty="0" smtClean="0"/>
          </a:p>
          <a:p>
            <a:pPr algn="just"/>
            <a:r>
              <a:rPr lang="pt-BR" dirty="0"/>
              <a:t>PODERES DO ADMINISTRADOR JUDICIAL</a:t>
            </a:r>
            <a:endParaRPr lang="pt-BR" dirty="0"/>
          </a:p>
          <a:p>
            <a:pPr lvl="2" algn="just"/>
            <a:r>
              <a:rPr lang="pt-BR" b="1" dirty="0"/>
              <a:t>Irrestritos como </a:t>
            </a:r>
            <a:r>
              <a:rPr lang="pt-BR" b="1" dirty="0" smtClean="0"/>
              <a:t>síndico</a:t>
            </a:r>
          </a:p>
          <a:p>
            <a:pPr lvl="2" algn="just"/>
            <a:r>
              <a:rPr lang="pt-BR" b="1" dirty="0"/>
              <a:t>Subordinação </a:t>
            </a:r>
            <a:r>
              <a:rPr lang="pt-BR" b="1" dirty="0" smtClean="0"/>
              <a:t>judicial</a:t>
            </a:r>
          </a:p>
          <a:p>
            <a:pPr lvl="3" algn="just"/>
            <a:r>
              <a:rPr lang="pt-BR" dirty="0"/>
              <a:t>Respeito à decisão judicial e ao </a:t>
            </a:r>
            <a:r>
              <a:rPr lang="pt-BR" dirty="0" smtClean="0"/>
              <a:t>processo</a:t>
            </a:r>
            <a:endParaRPr lang="pt-BR" dirty="0"/>
          </a:p>
        </p:txBody>
      </p:sp>
    </p:spTree>
    <p:extLst>
      <p:ext uri="{BB962C8B-B14F-4D97-AF65-F5344CB8AC3E}">
        <p14:creationId xmlns:p14="http://schemas.microsoft.com/office/powerpoint/2010/main" val="325928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85020" y="155042"/>
            <a:ext cx="11887644" cy="6816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pt-BR" dirty="0"/>
              <a:t>8</a:t>
            </a:r>
            <a:r>
              <a:rPr lang="pt-BR" dirty="0" smtClean="0"/>
              <a:t>. </a:t>
            </a:r>
            <a:r>
              <a:rPr lang="pt-BR" b="1" dirty="0"/>
              <a:t>PETICIONAMENTO </a:t>
            </a:r>
            <a:r>
              <a:rPr lang="pt-BR" b="1" dirty="0" smtClean="0"/>
              <a:t>ELETRÔNICO</a:t>
            </a:r>
            <a:endParaRPr lang="pt-BR" dirty="0"/>
          </a:p>
        </p:txBody>
      </p:sp>
      <p:sp>
        <p:nvSpPr>
          <p:cNvPr id="5" name="Espaço Reservado para Conteúdo 2"/>
          <p:cNvSpPr txBox="1">
            <a:spLocks/>
          </p:cNvSpPr>
          <p:nvPr/>
        </p:nvSpPr>
        <p:spPr>
          <a:xfrm>
            <a:off x="185020" y="942318"/>
            <a:ext cx="11599612" cy="5871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algn="just"/>
            <a:r>
              <a:rPr lang="pt-BR" dirty="0"/>
              <a:t>POR ADVOGADO</a:t>
            </a:r>
            <a:r>
              <a:rPr lang="pt-BR" dirty="0" smtClean="0"/>
              <a:t> </a:t>
            </a:r>
          </a:p>
          <a:p>
            <a:r>
              <a:rPr lang="pt-BR" dirty="0"/>
              <a:t>PELO PRÓPRIO ADMINISTRADOR JUDICIAL</a:t>
            </a:r>
            <a:endParaRPr lang="pt-BR" dirty="0"/>
          </a:p>
          <a:p>
            <a:r>
              <a:rPr lang="pt-BR" dirty="0"/>
              <a:t> </a:t>
            </a:r>
            <a:r>
              <a:rPr lang="pt-BR" dirty="0" smtClean="0"/>
              <a:t>PRAZOS PROCESSUAIS</a:t>
            </a:r>
          </a:p>
          <a:p>
            <a:r>
              <a:rPr lang="pt-BR" dirty="0" smtClean="0"/>
              <a:t>MODELOS</a:t>
            </a:r>
            <a:endParaRPr lang="pt-BR" dirty="0"/>
          </a:p>
          <a:p>
            <a:pPr lvl="2"/>
            <a:r>
              <a:rPr lang="pt-BR" b="1" dirty="0" smtClean="0"/>
              <a:t>Aceitando </a:t>
            </a:r>
            <a:r>
              <a:rPr lang="pt-BR" b="1" dirty="0"/>
              <a:t>a </a:t>
            </a:r>
            <a:r>
              <a:rPr lang="pt-BR" b="1" dirty="0" smtClean="0"/>
              <a:t>nomeação</a:t>
            </a:r>
          </a:p>
          <a:p>
            <a:pPr lvl="2"/>
            <a:r>
              <a:rPr lang="pt-BR" b="1" dirty="0"/>
              <a:t>Declaração de suspeição, impedimento ou outro </a:t>
            </a:r>
            <a:r>
              <a:rPr lang="pt-BR" b="1" dirty="0" smtClean="0"/>
              <a:t>motivo</a:t>
            </a:r>
          </a:p>
          <a:p>
            <a:pPr lvl="2"/>
            <a:r>
              <a:rPr lang="pt-BR" b="1" dirty="0"/>
              <a:t>Solicitação de alteração dos honorários</a:t>
            </a:r>
            <a:endParaRPr lang="pt-BR" dirty="0"/>
          </a:p>
          <a:p>
            <a:pPr lvl="2"/>
            <a:r>
              <a:rPr lang="pt-BR" b="1" dirty="0" smtClean="0"/>
              <a:t>Solicitação </a:t>
            </a:r>
            <a:r>
              <a:rPr lang="pt-BR" b="1" dirty="0"/>
              <a:t>de </a:t>
            </a:r>
            <a:r>
              <a:rPr lang="pt-BR" b="1" dirty="0" smtClean="0"/>
              <a:t>assistente</a:t>
            </a:r>
          </a:p>
          <a:p>
            <a:pPr lvl="2"/>
            <a:r>
              <a:rPr lang="pt-BR" b="1" dirty="0"/>
              <a:t>Solicitação de </a:t>
            </a:r>
            <a:r>
              <a:rPr lang="pt-BR" b="1" dirty="0" smtClean="0"/>
              <a:t>contratação</a:t>
            </a:r>
          </a:p>
          <a:p>
            <a:pPr lvl="2"/>
            <a:r>
              <a:rPr lang="pt-BR" b="1" dirty="0"/>
              <a:t>Comunicação de </a:t>
            </a:r>
            <a:r>
              <a:rPr lang="pt-BR" b="1" dirty="0" smtClean="0"/>
              <a:t>contratação</a:t>
            </a:r>
          </a:p>
          <a:p>
            <a:pPr lvl="2"/>
            <a:r>
              <a:rPr lang="pt-BR" b="1" dirty="0"/>
              <a:t>Comunicação ocorrência de crime de </a:t>
            </a:r>
            <a:r>
              <a:rPr lang="pt-BR" b="1" dirty="0" smtClean="0"/>
              <a:t>desobediência</a:t>
            </a:r>
          </a:p>
          <a:p>
            <a:pPr lvl="2"/>
            <a:r>
              <a:rPr lang="pt-BR" b="1" dirty="0"/>
              <a:t>Prestação de </a:t>
            </a:r>
            <a:r>
              <a:rPr lang="pt-BR" b="1" dirty="0" smtClean="0"/>
              <a:t>contas</a:t>
            </a:r>
          </a:p>
          <a:p>
            <a:pPr lvl="2"/>
            <a:r>
              <a:rPr lang="pt-BR" b="1" dirty="0"/>
              <a:t>Comunicação de encerramento do mandato </a:t>
            </a:r>
            <a:r>
              <a:rPr lang="pt-BR" b="1" dirty="0" smtClean="0"/>
              <a:t>c/assembleia</a:t>
            </a:r>
          </a:p>
          <a:p>
            <a:pPr lvl="2"/>
            <a:r>
              <a:rPr lang="pt-BR" b="1" dirty="0"/>
              <a:t>Solicitação de adiantamento de </a:t>
            </a:r>
            <a:r>
              <a:rPr lang="pt-BR" b="1" dirty="0" smtClean="0"/>
              <a:t>honorários</a:t>
            </a:r>
          </a:p>
          <a:p>
            <a:pPr lvl="2"/>
            <a:r>
              <a:rPr lang="pt-BR" b="1" dirty="0"/>
              <a:t>Comunicação de saldo de honorários</a:t>
            </a:r>
            <a:endParaRPr lang="pt-BR" dirty="0"/>
          </a:p>
        </p:txBody>
      </p:sp>
    </p:spTree>
    <p:extLst>
      <p:ext uri="{BB962C8B-B14F-4D97-AF65-F5344CB8AC3E}">
        <p14:creationId xmlns:p14="http://schemas.microsoft.com/office/powerpoint/2010/main" val="366762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85020" y="155042"/>
            <a:ext cx="11887644" cy="6816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pt-BR" dirty="0" smtClean="0"/>
              <a:t>9. </a:t>
            </a:r>
            <a:r>
              <a:rPr lang="pt-BR" b="1" dirty="0"/>
              <a:t>A EMISSÃO DE LAUDO</a:t>
            </a:r>
            <a:endParaRPr lang="pt-BR" dirty="0"/>
          </a:p>
        </p:txBody>
      </p:sp>
      <p:sp>
        <p:nvSpPr>
          <p:cNvPr id="5" name="Espaço Reservado para Conteúdo 2"/>
          <p:cNvSpPr txBox="1">
            <a:spLocks/>
          </p:cNvSpPr>
          <p:nvPr/>
        </p:nvSpPr>
        <p:spPr>
          <a:xfrm>
            <a:off x="185020" y="942318"/>
            <a:ext cx="11599612" cy="5871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algn="just"/>
            <a:r>
              <a:rPr lang="pt-BR" dirty="0"/>
              <a:t>CONCEITO</a:t>
            </a:r>
            <a:r>
              <a:rPr lang="pt-BR" dirty="0" smtClean="0"/>
              <a:t> </a:t>
            </a:r>
          </a:p>
          <a:p>
            <a:r>
              <a:rPr lang="pt-BR" dirty="0"/>
              <a:t>ELABORAÇÃO E ESTRUTURA</a:t>
            </a:r>
            <a:endParaRPr lang="pt-BR" dirty="0"/>
          </a:p>
          <a:p>
            <a:r>
              <a:rPr lang="pt-BR" dirty="0"/>
              <a:t> </a:t>
            </a:r>
            <a:r>
              <a:rPr lang="pt-BR" dirty="0" smtClean="0"/>
              <a:t>ENCAMINHAMENTO</a:t>
            </a:r>
          </a:p>
          <a:p>
            <a:r>
              <a:rPr lang="pt-BR" dirty="0" smtClean="0"/>
              <a:t>QUESITOS </a:t>
            </a:r>
            <a:r>
              <a:rPr lang="pt-BR" dirty="0"/>
              <a:t>E ESCLARECIMENTOS</a:t>
            </a:r>
            <a:endParaRPr lang="pt-BR" dirty="0"/>
          </a:p>
        </p:txBody>
      </p:sp>
    </p:spTree>
    <p:extLst>
      <p:ext uri="{BB962C8B-B14F-4D97-AF65-F5344CB8AC3E}">
        <p14:creationId xmlns:p14="http://schemas.microsoft.com/office/powerpoint/2010/main" val="122105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85020" y="155042"/>
            <a:ext cx="11887644" cy="6816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pt-BR" dirty="0" smtClean="0"/>
              <a:t>10</a:t>
            </a:r>
            <a:r>
              <a:rPr lang="pt-BR" dirty="0" smtClean="0"/>
              <a:t>. </a:t>
            </a:r>
            <a:r>
              <a:rPr lang="pt-BR" b="1" dirty="0" smtClean="0"/>
              <a:t>RESUMO</a:t>
            </a:r>
            <a:endParaRPr lang="pt-BR" dirty="0"/>
          </a:p>
        </p:txBody>
      </p:sp>
      <p:sp>
        <p:nvSpPr>
          <p:cNvPr id="5" name="Espaço Reservado para Conteúdo 2"/>
          <p:cNvSpPr txBox="1">
            <a:spLocks/>
          </p:cNvSpPr>
          <p:nvPr/>
        </p:nvSpPr>
        <p:spPr>
          <a:xfrm>
            <a:off x="185020" y="942318"/>
            <a:ext cx="11599612" cy="5871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algn="just"/>
            <a:r>
              <a:rPr lang="pt-BR" dirty="0"/>
              <a:t>TESTE DE CONHECIMENTOS</a:t>
            </a:r>
            <a:r>
              <a:rPr lang="pt-BR" dirty="0" smtClean="0"/>
              <a:t> </a:t>
            </a:r>
          </a:p>
          <a:p>
            <a:r>
              <a:rPr lang="pt-BR" dirty="0"/>
              <a:t>DÚVIDAS - PERGUNTAS &amp; </a:t>
            </a:r>
            <a:r>
              <a:rPr lang="pt-BR" dirty="0" smtClean="0"/>
              <a:t>RESPOSTAS</a:t>
            </a:r>
          </a:p>
          <a:p>
            <a:endParaRPr lang="pt-BR" dirty="0"/>
          </a:p>
        </p:txBody>
      </p:sp>
    </p:spTree>
    <p:extLst>
      <p:ext uri="{BB962C8B-B14F-4D97-AF65-F5344CB8AC3E}">
        <p14:creationId xmlns:p14="http://schemas.microsoft.com/office/powerpoint/2010/main" val="128297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85020" y="155042"/>
            <a:ext cx="11887644" cy="6816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pt-BR" dirty="0" smtClean="0"/>
              <a:t>11</a:t>
            </a:r>
            <a:r>
              <a:rPr lang="pt-BR" dirty="0" smtClean="0"/>
              <a:t>. </a:t>
            </a:r>
            <a:r>
              <a:rPr lang="pt-BR" b="1" dirty="0" smtClean="0"/>
              <a:t>LEGISLAÇÃO</a:t>
            </a:r>
            <a:endParaRPr lang="pt-BR" dirty="0"/>
          </a:p>
        </p:txBody>
      </p:sp>
      <p:sp>
        <p:nvSpPr>
          <p:cNvPr id="5" name="Espaço Reservado para Conteúdo 2"/>
          <p:cNvSpPr txBox="1">
            <a:spLocks/>
          </p:cNvSpPr>
          <p:nvPr/>
        </p:nvSpPr>
        <p:spPr>
          <a:xfrm>
            <a:off x="185020" y="942318"/>
            <a:ext cx="11599612" cy="5871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algn="just"/>
            <a:r>
              <a:rPr lang="pt-BR" dirty="0"/>
              <a:t>CPC – Código de Processo Civil: art. 149 (Dos auxiliares da Justiça); art. 156 a 158 (Do Perito); art. 159 a 161 (Do depositário e do administrador); </a:t>
            </a:r>
          </a:p>
          <a:p>
            <a:pPr algn="just"/>
            <a:r>
              <a:rPr lang="pt-BR" dirty="0" smtClean="0"/>
              <a:t>CNJ</a:t>
            </a:r>
            <a:endParaRPr lang="pt-BR" dirty="0"/>
          </a:p>
          <a:p>
            <a:pPr algn="just"/>
            <a:r>
              <a:rPr lang="pt-BR" dirty="0" smtClean="0"/>
              <a:t>Lei </a:t>
            </a:r>
            <a:r>
              <a:rPr lang="pt-BR" dirty="0"/>
              <a:t>de falência e recuperação judicial - no. 11.101 de 09 de fevereiro de 2.005.</a:t>
            </a:r>
          </a:p>
          <a:p>
            <a:pPr algn="just"/>
            <a:r>
              <a:rPr lang="pt-BR" dirty="0" smtClean="0"/>
              <a:t>Código </a:t>
            </a:r>
            <a:r>
              <a:rPr lang="pt-BR" dirty="0"/>
              <a:t>Civil e Lei de Condomínios</a:t>
            </a:r>
          </a:p>
        </p:txBody>
      </p:sp>
    </p:spTree>
    <p:extLst>
      <p:ext uri="{BB962C8B-B14F-4D97-AF65-F5344CB8AC3E}">
        <p14:creationId xmlns:p14="http://schemas.microsoft.com/office/powerpoint/2010/main" val="3706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84784"/>
            <a:ext cx="10515600" cy="601630"/>
          </a:xfrm>
        </p:spPr>
        <p:txBody>
          <a:bodyPr rtlCol="0"/>
          <a:lstStyle/>
          <a:p>
            <a:pPr rtl="0"/>
            <a:r>
              <a:rPr lang="pt-BR" dirty="0" smtClean="0"/>
              <a:t>Requisitos para intervenção</a:t>
            </a:r>
            <a:endParaRPr lang="pt-BR" dirty="0"/>
          </a:p>
        </p:txBody>
      </p:sp>
      <p:sp>
        <p:nvSpPr>
          <p:cNvPr id="3" name="Espaço Reservado para Conteúdo 2"/>
          <p:cNvSpPr>
            <a:spLocks noGrp="1"/>
          </p:cNvSpPr>
          <p:nvPr>
            <p:ph idx="1"/>
          </p:nvPr>
        </p:nvSpPr>
        <p:spPr>
          <a:xfrm>
            <a:off x="838200" y="2348880"/>
            <a:ext cx="10515600" cy="2808312"/>
          </a:xfrm>
        </p:spPr>
        <p:txBody>
          <a:bodyPr rtlCol="0">
            <a:normAutofit/>
          </a:bodyPr>
          <a:lstStyle/>
          <a:p>
            <a:pPr algn="just"/>
            <a:r>
              <a:rPr lang="pt-BR" dirty="0" smtClean="0"/>
              <a:t>O juiz determina </a:t>
            </a:r>
            <a:r>
              <a:rPr lang="pt-BR" dirty="0"/>
              <a:t>a intervenção </a:t>
            </a:r>
            <a:r>
              <a:rPr lang="pt-BR" dirty="0" smtClean="0"/>
              <a:t>judicial quando comprovados </a:t>
            </a:r>
            <a:r>
              <a:rPr lang="pt-BR" dirty="0"/>
              <a:t>os requisitos </a:t>
            </a:r>
            <a:r>
              <a:rPr lang="pt-BR" dirty="0" smtClean="0"/>
              <a:t>que ensejam a </a:t>
            </a:r>
            <a:r>
              <a:rPr lang="pt-BR" dirty="0"/>
              <a:t>tutela antecipada (art. </a:t>
            </a:r>
            <a:r>
              <a:rPr lang="pt-BR" dirty="0" smtClean="0"/>
              <a:t>300,</a:t>
            </a:r>
            <a:r>
              <a:rPr lang="pt-BR" dirty="0"/>
              <a:t> </a:t>
            </a:r>
            <a:r>
              <a:rPr lang="pt-BR" dirty="0" smtClean="0"/>
              <a:t>§2º. CPC), atinentes à verossimilhança dos fatos alegados e, principalmente, documentos pelos quais se verifica, </a:t>
            </a:r>
            <a:r>
              <a:rPr lang="pt-BR" dirty="0"/>
              <a:t>de pronto, a probabilidade </a:t>
            </a:r>
            <a:r>
              <a:rPr lang="pt-BR" dirty="0" smtClean="0"/>
              <a:t>da medida liminar requerida por qualquer uma das partes, relativa à </a:t>
            </a:r>
            <a:r>
              <a:rPr lang="pt-BR" dirty="0"/>
              <a:t>irregularidades </a:t>
            </a:r>
            <a:r>
              <a:rPr lang="pt-BR" dirty="0" smtClean="0"/>
              <a:t>praticadas no condomínio que possam causar perigo de dano ou o risco ao resultado útil do processo.</a:t>
            </a:r>
          </a:p>
          <a:p>
            <a:pPr algn="just"/>
            <a:r>
              <a:rPr lang="pt-BR" dirty="0" smtClean="0"/>
              <a:t>O </a:t>
            </a:r>
            <a:r>
              <a:rPr lang="pt-BR" dirty="0"/>
              <a:t>administrador judicial será profissional idôneo, preferencialmente advogado, economista, administrador de empresas ou contador, ou pessoa jurídica especializada</a:t>
            </a:r>
            <a:r>
              <a:rPr lang="pt-BR" dirty="0" smtClean="0"/>
              <a:t>. (Lei 11.101/2005).</a:t>
            </a:r>
          </a:p>
        </p:txBody>
      </p:sp>
    </p:spTree>
    <p:extLst>
      <p:ext uri="{BB962C8B-B14F-4D97-AF65-F5344CB8AC3E}">
        <p14:creationId xmlns:p14="http://schemas.microsoft.com/office/powerpoint/2010/main" val="220602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76672"/>
            <a:ext cx="10515600" cy="601630"/>
          </a:xfrm>
        </p:spPr>
        <p:txBody>
          <a:bodyPr rtlCol="0"/>
          <a:lstStyle/>
          <a:p>
            <a:pPr rtl="0"/>
            <a:r>
              <a:rPr lang="pt-BR" dirty="0" smtClean="0"/>
              <a:t>Requisitos para intervenção</a:t>
            </a:r>
            <a:endParaRPr lang="pt-BR" dirty="0"/>
          </a:p>
        </p:txBody>
      </p:sp>
      <p:sp>
        <p:nvSpPr>
          <p:cNvPr id="3" name="Espaço Reservado para Conteúdo 2"/>
          <p:cNvSpPr>
            <a:spLocks noGrp="1"/>
          </p:cNvSpPr>
          <p:nvPr>
            <p:ph idx="1"/>
          </p:nvPr>
        </p:nvSpPr>
        <p:spPr>
          <a:xfrm>
            <a:off x="838200" y="1556792"/>
            <a:ext cx="10515600" cy="4248472"/>
          </a:xfrm>
        </p:spPr>
        <p:txBody>
          <a:bodyPr rtlCol="0">
            <a:noAutofit/>
          </a:bodyPr>
          <a:lstStyle/>
          <a:p>
            <a:pPr algn="just">
              <a:spcBef>
                <a:spcPts val="0"/>
              </a:spcBef>
            </a:pPr>
            <a:r>
              <a:rPr lang="pt-BR" dirty="0">
                <a:solidFill>
                  <a:srgbClr val="00B0F0"/>
                </a:solidFill>
              </a:rPr>
              <a:t>P</a:t>
            </a:r>
            <a:r>
              <a:rPr lang="pt-BR" dirty="0" smtClean="0">
                <a:solidFill>
                  <a:srgbClr val="00B0F0"/>
                </a:solidFill>
              </a:rPr>
              <a:t>OCESSO </a:t>
            </a:r>
            <a:r>
              <a:rPr lang="pt-BR" dirty="0">
                <a:solidFill>
                  <a:srgbClr val="00B0F0"/>
                </a:solidFill>
              </a:rPr>
              <a:t>CIVIL. AÇÃO CAUTELAR. LIMINAR DEFERIDA PARA AFASTAR ADMINISTRAÇÃO DO CONDOMÍNIO E NOMEAR INTERVENTOR. AGRAVO DE INSTRUMENTO. AUSÊNCIA DOS REQUISITOS AUTORIZADORES DA LIMINAR. RECURSO PROVIDO. </a:t>
            </a:r>
            <a:endParaRPr lang="pt-BR" dirty="0" smtClean="0">
              <a:solidFill>
                <a:srgbClr val="00B0F0"/>
              </a:solidFill>
            </a:endParaRPr>
          </a:p>
          <a:p>
            <a:pPr marL="0" indent="0" algn="just">
              <a:spcBef>
                <a:spcPts val="0"/>
              </a:spcBef>
              <a:buNone/>
            </a:pPr>
            <a:r>
              <a:rPr lang="pt-BR" b="1" dirty="0" smtClean="0"/>
              <a:t>1. </a:t>
            </a:r>
            <a:r>
              <a:rPr lang="pt-BR" b="1" dirty="0"/>
              <a:t>O</a:t>
            </a:r>
            <a:r>
              <a:rPr lang="pt-BR" b="1" dirty="0" smtClean="0"/>
              <a:t> afastamento liminar de membros eleitos pelos condôminos para administrar um condomínio somente deve ocorrer em situações-limite, em que se verifique a iminente ocorrência de danos irreparáveis OU </a:t>
            </a:r>
            <a:r>
              <a:rPr lang="pt-BR" b="1" dirty="0"/>
              <a:t>DE DIFÍCIL REPARAÇÃO.</a:t>
            </a:r>
            <a:r>
              <a:rPr lang="pt-BR" dirty="0">
                <a:solidFill>
                  <a:srgbClr val="00B0F0"/>
                </a:solidFill>
              </a:rPr>
              <a:t> </a:t>
            </a:r>
            <a:endParaRPr lang="pt-BR" dirty="0" smtClean="0">
              <a:solidFill>
                <a:srgbClr val="00B0F0"/>
              </a:solidFill>
            </a:endParaRPr>
          </a:p>
          <a:p>
            <a:pPr marL="0" indent="0" algn="just">
              <a:spcBef>
                <a:spcPts val="0"/>
              </a:spcBef>
              <a:buNone/>
            </a:pPr>
            <a:r>
              <a:rPr lang="pt-BR" dirty="0" smtClean="0">
                <a:solidFill>
                  <a:srgbClr val="00B0F0"/>
                </a:solidFill>
              </a:rPr>
              <a:t>2</a:t>
            </a:r>
            <a:r>
              <a:rPr lang="pt-BR" dirty="0">
                <a:solidFill>
                  <a:srgbClr val="00B0F0"/>
                </a:solidFill>
              </a:rPr>
              <a:t>. </a:t>
            </a:r>
            <a:r>
              <a:rPr lang="pt-BR" dirty="0" smtClean="0">
                <a:solidFill>
                  <a:srgbClr val="00B0F0"/>
                </a:solidFill>
              </a:rPr>
              <a:t>A existência de investigação criminal contra os membros da direção do condomínio, por si só, não é suficiente para embasar pedido de afastamento da direção e de nomeação de interventor judicial para o condomínio. </a:t>
            </a:r>
          </a:p>
          <a:p>
            <a:pPr marL="0" indent="0" algn="just">
              <a:spcBef>
                <a:spcPts val="0"/>
              </a:spcBef>
              <a:buNone/>
            </a:pPr>
            <a:r>
              <a:rPr lang="pt-BR" dirty="0" smtClean="0">
                <a:solidFill>
                  <a:srgbClr val="00B0F0"/>
                </a:solidFill>
              </a:rPr>
              <a:t>3. recurso conhecido e provido.</a:t>
            </a:r>
          </a:p>
          <a:p>
            <a:pPr marL="0" indent="0" algn="just">
              <a:spcBef>
                <a:spcPts val="0"/>
              </a:spcBef>
              <a:buNone/>
            </a:pPr>
            <a:r>
              <a:rPr lang="pt-BR" dirty="0" smtClean="0">
                <a:solidFill>
                  <a:srgbClr val="00B0F0"/>
                </a:solidFill>
              </a:rPr>
              <a:t>(</a:t>
            </a:r>
            <a:r>
              <a:rPr lang="pt-BR" dirty="0">
                <a:solidFill>
                  <a:srgbClr val="00B0F0"/>
                </a:solidFill>
              </a:rPr>
              <a:t>TJ-DF - AGI: 20130020293022 DF 0030251-78.2013.8.07.0000, Relator: SEBASTIÃO COELHO, Data de Julgamento: 29/01/2014, 5ª Turma Cível, Data de Publicação: Publicado no DJE : 04/02/2014 . Pág.: 137</a:t>
            </a:r>
            <a:r>
              <a:rPr lang="pt-BR" dirty="0" smtClean="0">
                <a:solidFill>
                  <a:srgbClr val="00B0F0"/>
                </a:solidFill>
              </a:rPr>
              <a:t>)</a:t>
            </a:r>
          </a:p>
        </p:txBody>
      </p:sp>
    </p:spTree>
    <p:extLst>
      <p:ext uri="{BB962C8B-B14F-4D97-AF65-F5344CB8AC3E}">
        <p14:creationId xmlns:p14="http://schemas.microsoft.com/office/powerpoint/2010/main" val="262788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36712"/>
            <a:ext cx="10515600" cy="601630"/>
          </a:xfrm>
        </p:spPr>
        <p:txBody>
          <a:bodyPr rtlCol="0"/>
          <a:lstStyle/>
          <a:p>
            <a:pPr rtl="0"/>
            <a:r>
              <a:rPr lang="pt-BR" dirty="0" smtClean="0"/>
              <a:t>Requisitos para intervenção</a:t>
            </a:r>
            <a:endParaRPr lang="pt-BR" dirty="0"/>
          </a:p>
        </p:txBody>
      </p:sp>
      <p:sp>
        <p:nvSpPr>
          <p:cNvPr id="3" name="Espaço Reservado para Conteúdo 2"/>
          <p:cNvSpPr>
            <a:spLocks noGrp="1"/>
          </p:cNvSpPr>
          <p:nvPr>
            <p:ph idx="1"/>
          </p:nvPr>
        </p:nvSpPr>
        <p:spPr>
          <a:xfrm>
            <a:off x="838200" y="2276872"/>
            <a:ext cx="10515600" cy="3168352"/>
          </a:xfrm>
        </p:spPr>
        <p:txBody>
          <a:bodyPr rtlCol="0">
            <a:noAutofit/>
          </a:bodyPr>
          <a:lstStyle/>
          <a:p>
            <a:pPr marL="0" indent="0" algn="just">
              <a:spcBef>
                <a:spcPts val="0"/>
              </a:spcBef>
              <a:buNone/>
            </a:pPr>
            <a:r>
              <a:rPr lang="pt-BR" dirty="0" smtClean="0">
                <a:solidFill>
                  <a:srgbClr val="00B0F0"/>
                </a:solidFill>
              </a:rPr>
              <a:t>APELAÇÃO </a:t>
            </a:r>
            <a:r>
              <a:rPr lang="pt-BR" dirty="0">
                <a:solidFill>
                  <a:srgbClr val="00B0F0"/>
                </a:solidFill>
              </a:rPr>
              <a:t>CÍVEL. ADMINISTRAÇÃO DE CONDOMÍNIO. </a:t>
            </a:r>
            <a:r>
              <a:rPr lang="pt-BR" b="1" dirty="0"/>
              <a:t>DELIBERAÇÕES TOMADAS EM ASSEMBLÉIA. VALIDADE. INTERESSE DO CONDOMÍNIO COMO UM TODO. GESTÃO DANOSA NÃO DEMONSTRADA</a:t>
            </a:r>
            <a:r>
              <a:rPr lang="pt-BR" dirty="0">
                <a:solidFill>
                  <a:srgbClr val="00B0F0"/>
                </a:solidFill>
              </a:rPr>
              <a:t>. SENTENÇA MANTIDA. </a:t>
            </a:r>
            <a:r>
              <a:rPr lang="pt-BR" dirty="0" smtClean="0">
                <a:solidFill>
                  <a:srgbClr val="00B0F0"/>
                </a:solidFill>
              </a:rPr>
              <a:t>– </a:t>
            </a:r>
          </a:p>
          <a:p>
            <a:pPr marL="0" indent="0" algn="just">
              <a:spcBef>
                <a:spcPts val="0"/>
              </a:spcBef>
              <a:buNone/>
            </a:pPr>
            <a:r>
              <a:rPr lang="pt-BR" dirty="0" smtClean="0">
                <a:solidFill>
                  <a:srgbClr val="00B0F0"/>
                </a:solidFill>
              </a:rPr>
              <a:t>1. As </a:t>
            </a:r>
            <a:r>
              <a:rPr lang="pt-BR" dirty="0">
                <a:solidFill>
                  <a:srgbClr val="00B0F0"/>
                </a:solidFill>
              </a:rPr>
              <a:t>deliberações tomadas em </a:t>
            </a:r>
            <a:r>
              <a:rPr lang="pt-BR" dirty="0" smtClean="0">
                <a:solidFill>
                  <a:srgbClr val="00B0F0"/>
                </a:solidFill>
              </a:rPr>
              <a:t>assembleia </a:t>
            </a:r>
            <a:r>
              <a:rPr lang="pt-BR" b="1" dirty="0"/>
              <a:t>têm força obrigatória para os condôminos, até que sejam revogadas por decisão da maioria, ou anuladas judicialmente</a:t>
            </a:r>
            <a:r>
              <a:rPr lang="pt-BR" dirty="0">
                <a:solidFill>
                  <a:srgbClr val="00B0F0"/>
                </a:solidFill>
              </a:rPr>
              <a:t>. </a:t>
            </a:r>
            <a:endParaRPr lang="pt-BR" dirty="0" smtClean="0">
              <a:solidFill>
                <a:srgbClr val="00B0F0"/>
              </a:solidFill>
            </a:endParaRPr>
          </a:p>
          <a:p>
            <a:pPr marL="0" indent="0" algn="just">
              <a:spcBef>
                <a:spcPts val="0"/>
              </a:spcBef>
              <a:buNone/>
            </a:pPr>
            <a:r>
              <a:rPr lang="pt-BR" dirty="0" smtClean="0">
                <a:solidFill>
                  <a:srgbClr val="00B0F0"/>
                </a:solidFill>
              </a:rPr>
              <a:t>2. </a:t>
            </a:r>
            <a:r>
              <a:rPr lang="pt-BR" b="1" dirty="0"/>
              <a:t>Não tendo sido demonstrada a má-gestão do síndico, não há de se falar em intervenção judicial no condomínio.</a:t>
            </a:r>
          </a:p>
          <a:p>
            <a:pPr marL="0" indent="0" algn="just">
              <a:spcBef>
                <a:spcPts val="0"/>
              </a:spcBef>
              <a:buNone/>
            </a:pPr>
            <a:r>
              <a:rPr lang="pt-BR" dirty="0">
                <a:solidFill>
                  <a:srgbClr val="00B0F0"/>
                </a:solidFill>
              </a:rPr>
              <a:t>(TJ-MG - AC: 10024101897551001 MG, Relator: Marcos Lincoln, Data de Julgamento: 04/09/2013, Câmaras Cíveis / 11ª CÂMARA CÍVEL, Data de Publicação: 09/09/2013</a:t>
            </a:r>
            <a:r>
              <a:rPr lang="pt-BR" dirty="0" smtClean="0">
                <a:solidFill>
                  <a:srgbClr val="00B0F0"/>
                </a:solidFill>
              </a:rPr>
              <a:t>)</a:t>
            </a:r>
          </a:p>
        </p:txBody>
      </p:sp>
    </p:spTree>
    <p:extLst>
      <p:ext uri="{BB962C8B-B14F-4D97-AF65-F5344CB8AC3E}">
        <p14:creationId xmlns:p14="http://schemas.microsoft.com/office/powerpoint/2010/main" val="282349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384"/>
            <a:ext cx="10515600" cy="601630"/>
          </a:xfrm>
        </p:spPr>
        <p:txBody>
          <a:bodyPr rtlCol="0"/>
          <a:lstStyle/>
          <a:p>
            <a:pPr rtl="0"/>
            <a:r>
              <a:rPr lang="pt-BR" dirty="0" smtClean="0"/>
              <a:t>Requisitos para intervenção (...)</a:t>
            </a:r>
            <a:endParaRPr lang="pt-BR" dirty="0"/>
          </a:p>
        </p:txBody>
      </p:sp>
      <p:sp>
        <p:nvSpPr>
          <p:cNvPr id="3" name="Espaço Reservado para Conteúdo 2"/>
          <p:cNvSpPr>
            <a:spLocks noGrp="1"/>
          </p:cNvSpPr>
          <p:nvPr>
            <p:ph idx="1"/>
          </p:nvPr>
        </p:nvSpPr>
        <p:spPr>
          <a:xfrm>
            <a:off x="838200" y="646254"/>
            <a:ext cx="10515600" cy="5879090"/>
          </a:xfrm>
        </p:spPr>
        <p:txBody>
          <a:bodyPr rtlCol="0">
            <a:normAutofit fontScale="62500" lnSpcReduction="20000"/>
          </a:bodyPr>
          <a:lstStyle/>
          <a:p>
            <a:pPr algn="just">
              <a:spcBef>
                <a:spcPts val="0"/>
              </a:spcBef>
            </a:pPr>
            <a:r>
              <a:rPr lang="pt-BR" sz="2900" dirty="0">
                <a:solidFill>
                  <a:srgbClr val="00B0F0"/>
                </a:solidFill>
              </a:rPr>
              <a:t>AGRAVO DE INSTRUMENTO. Deferimento da ANTECIPAÇÃO DE TUTELA, PARA SUSPENDER OS EFEITOS DA ÚLTIMA AGO, NA QUAL HOUVE A INDICAÇÃO De LUIS PAULO PARA SÍNDICO, </a:t>
            </a:r>
            <a:r>
              <a:rPr lang="pt-BR" sz="2900" b="1" dirty="0"/>
              <a:t>DETERMINANDO-SE A CONVOCAÇÃO DE NOVA ASSEMBLÉIA NO PRAZO MÁXIMO DE 30 (TRINTA DIAS), SOB PENA DE NOMEAÇÃO DE INTERVENTOR JUDICIAL</a:t>
            </a:r>
            <a:r>
              <a:rPr lang="pt-BR" sz="2900" dirty="0">
                <a:solidFill>
                  <a:srgbClr val="00B0F0"/>
                </a:solidFill>
              </a:rPr>
              <a:t>. Com o dever de serem ACEITOS OS VOTOS POR REPRESENTANTE DEVIDAMENTE HABILITADO, SÓ APLICANDO A LIMITAÇÃO DA REPRESENTAÇÃO DE TRÊS UNIDADES CASO OS PROPRIETÁRIOS SEJAM DIVERSOS. </a:t>
            </a:r>
            <a:endParaRPr lang="pt-BR" sz="2900" dirty="0" smtClean="0">
              <a:solidFill>
                <a:srgbClr val="00B0F0"/>
              </a:solidFill>
            </a:endParaRPr>
          </a:p>
          <a:p>
            <a:pPr algn="just">
              <a:spcBef>
                <a:spcPts val="0"/>
              </a:spcBef>
            </a:pPr>
            <a:r>
              <a:rPr lang="pt-BR" sz="2900" dirty="0" smtClean="0">
                <a:solidFill>
                  <a:srgbClr val="00B0F0"/>
                </a:solidFill>
              </a:rPr>
              <a:t>1</a:t>
            </a:r>
            <a:r>
              <a:rPr lang="pt-BR" sz="2900" dirty="0">
                <a:solidFill>
                  <a:srgbClr val="00B0F0"/>
                </a:solidFill>
              </a:rPr>
              <a:t>. O que se trata na apreciação deste Agravo de Instrumento é apenas do exame pertinente à existência de prova inequívoca, capaz de convencer o Julgador da verossimilhança das alegações das partes, cumulada, na hipótese sob exame, com a alegada ocorrência, ainda, do periculum in mora, o que tornaria indispensável o deferimento liminar, incumbindo ao julgador aferir a presença daquilo que a doutrina denomina antecipação assecuratória, com a concessão provisória da tutela, como meio de evitar que, no curso do processo, ocorra o perecimento ou prejuízo do direito a ser tutelado pela sentença de mérito. </a:t>
            </a:r>
            <a:endParaRPr lang="pt-BR" sz="2900" dirty="0" smtClean="0">
              <a:solidFill>
                <a:srgbClr val="00B0F0"/>
              </a:solidFill>
            </a:endParaRPr>
          </a:p>
          <a:p>
            <a:pPr algn="just">
              <a:spcBef>
                <a:spcPts val="0"/>
              </a:spcBef>
            </a:pPr>
            <a:r>
              <a:rPr lang="pt-BR" sz="2900" dirty="0" smtClean="0">
                <a:solidFill>
                  <a:srgbClr val="00B0F0"/>
                </a:solidFill>
              </a:rPr>
              <a:t>2</a:t>
            </a:r>
            <a:r>
              <a:rPr lang="pt-BR" sz="2900" dirty="0">
                <a:solidFill>
                  <a:srgbClr val="00B0F0"/>
                </a:solidFill>
              </a:rPr>
              <a:t>. A apreciação, em sede de agravo, se dá em cognição sumária e, neste aspecto, correta a decisão agravada, uma vez que não traz em seu bojo qualquer elemento que indique que é ilegal ou contrária à prova dos autos. Com efeito, a concessão, ou não, da tutela liminar se insere no poder discricionário que a lei confere ao Julgador monocrático, não constituindo, seu indeferimento, ato abusivo ou ilegal. </a:t>
            </a:r>
            <a:endParaRPr lang="pt-BR" sz="2900" dirty="0" smtClean="0">
              <a:solidFill>
                <a:srgbClr val="00B0F0"/>
              </a:solidFill>
            </a:endParaRPr>
          </a:p>
          <a:p>
            <a:pPr algn="just">
              <a:spcBef>
                <a:spcPts val="0"/>
              </a:spcBef>
            </a:pPr>
            <a:r>
              <a:rPr lang="pt-BR" sz="2900" dirty="0" smtClean="0">
                <a:solidFill>
                  <a:srgbClr val="00B0F0"/>
                </a:solidFill>
              </a:rPr>
              <a:t>3</a:t>
            </a:r>
            <a:r>
              <a:rPr lang="pt-BR" sz="2900" dirty="0">
                <a:solidFill>
                  <a:srgbClr val="00B0F0"/>
                </a:solidFill>
              </a:rPr>
              <a:t>. Na hipótese, se trata de ação anulatória de A.G.O. com pedido liminar. </a:t>
            </a:r>
            <a:endParaRPr lang="pt-BR" sz="2900" dirty="0" smtClean="0">
              <a:solidFill>
                <a:srgbClr val="00B0F0"/>
              </a:solidFill>
            </a:endParaRPr>
          </a:p>
          <a:p>
            <a:pPr algn="just">
              <a:spcBef>
                <a:spcPts val="0"/>
              </a:spcBef>
            </a:pPr>
            <a:r>
              <a:rPr lang="pt-BR" sz="2900" dirty="0" smtClean="0">
                <a:solidFill>
                  <a:srgbClr val="00B0F0"/>
                </a:solidFill>
              </a:rPr>
              <a:t>4</a:t>
            </a:r>
            <a:r>
              <a:rPr lang="pt-BR" sz="2900" dirty="0">
                <a:solidFill>
                  <a:srgbClr val="00B0F0"/>
                </a:solidFill>
              </a:rPr>
              <a:t>. O Juízo </a:t>
            </a:r>
            <a:r>
              <a:rPr lang="pt-BR" sz="2900" dirty="0" err="1">
                <a:solidFill>
                  <a:srgbClr val="00B0F0"/>
                </a:solidFill>
              </a:rPr>
              <a:t>primevo</a:t>
            </a:r>
            <a:r>
              <a:rPr lang="pt-BR" sz="2900" dirty="0">
                <a:solidFill>
                  <a:srgbClr val="00B0F0"/>
                </a:solidFill>
              </a:rPr>
              <a:t> formou seu convencimento a partir do acervo fático-probatório. 5. Quanto ao mais o verbete sumular TJRJ nº 59 firmou posição de que somente se reforma a decisão concessiva ou não da antecipação de tutela se teratológica, contrária à lei ou à evidente prova dos autos, o que não se vislumbra na hipótese do recurso. MANUTENÇÃO DA DECISÃO NÃO TERATOLÓGICA. ENUNCIADO DA SÚMULA 58 DESTE TRIBUNAL. RECURSO NÃO PROVIDO</a:t>
            </a:r>
          </a:p>
          <a:p>
            <a:pPr algn="just">
              <a:spcBef>
                <a:spcPts val="0"/>
              </a:spcBef>
            </a:pPr>
            <a:r>
              <a:rPr lang="pt-BR" sz="2900" dirty="0">
                <a:solidFill>
                  <a:srgbClr val="00B0F0"/>
                </a:solidFill>
              </a:rPr>
              <a:t>(TJ-RJ - AI: 00234922620178190000 RIO DE JANEIRO BARRA DA TIJUCA REGIONAL 2 VARA CIVEL, Relator: CARLOS AZEREDO DE ARAÚJO, Data de Julgamento: 19/09/2017, NONA CÂMARA CÍVEL, Data de Publicação: 22/09/2017)</a:t>
            </a:r>
          </a:p>
          <a:p>
            <a:pPr marL="0" indent="0" algn="just">
              <a:spcBef>
                <a:spcPts val="0"/>
              </a:spcBef>
              <a:buNone/>
            </a:pPr>
            <a:endParaRPr lang="pt-BR" sz="1200" dirty="0" smtClean="0"/>
          </a:p>
        </p:txBody>
      </p:sp>
    </p:spTree>
    <p:extLst>
      <p:ext uri="{BB962C8B-B14F-4D97-AF65-F5344CB8AC3E}">
        <p14:creationId xmlns:p14="http://schemas.microsoft.com/office/powerpoint/2010/main" val="116272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88640"/>
            <a:ext cx="10515600" cy="673638"/>
          </a:xfrm>
        </p:spPr>
        <p:txBody>
          <a:bodyPr rtlCol="0"/>
          <a:lstStyle/>
          <a:p>
            <a:pPr rtl="0"/>
            <a:r>
              <a:rPr lang="pt-BR" dirty="0" smtClean="0"/>
              <a:t>Apresentação</a:t>
            </a:r>
            <a:endParaRPr lang="pt-BR" dirty="0"/>
          </a:p>
        </p:txBody>
      </p:sp>
      <p:sp>
        <p:nvSpPr>
          <p:cNvPr id="6" name="Título 1"/>
          <p:cNvSpPr txBox="1">
            <a:spLocks/>
          </p:cNvSpPr>
          <p:nvPr/>
        </p:nvSpPr>
        <p:spPr>
          <a:xfrm>
            <a:off x="838200" y="1249561"/>
            <a:ext cx="10515600" cy="60163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pt-BR" dirty="0" smtClean="0"/>
              <a:t>O Curso</a:t>
            </a:r>
            <a:endParaRPr lang="pt-BR" dirty="0"/>
          </a:p>
        </p:txBody>
      </p:sp>
      <p:sp>
        <p:nvSpPr>
          <p:cNvPr id="7" name="Espaço Reservado para Conteúdo 2"/>
          <p:cNvSpPr txBox="1">
            <a:spLocks/>
          </p:cNvSpPr>
          <p:nvPr/>
        </p:nvSpPr>
        <p:spPr>
          <a:xfrm>
            <a:off x="838200" y="1825625"/>
            <a:ext cx="10515600" cy="667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algn="just"/>
            <a:r>
              <a:rPr lang="pt-BR" dirty="0" smtClean="0"/>
              <a:t>O curso específico de Administrador Judicial de Condomínios é o primeiro no Brasil destinado aos Síndicos Profissionais</a:t>
            </a:r>
          </a:p>
        </p:txBody>
      </p:sp>
      <p:sp>
        <p:nvSpPr>
          <p:cNvPr id="8" name="Título 1"/>
          <p:cNvSpPr txBox="1">
            <a:spLocks/>
          </p:cNvSpPr>
          <p:nvPr/>
        </p:nvSpPr>
        <p:spPr>
          <a:xfrm>
            <a:off x="838200" y="4286629"/>
            <a:ext cx="10515600" cy="692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pt-BR" dirty="0" smtClean="0"/>
              <a:t>A necessidade do Síndico Administrador Judicial</a:t>
            </a:r>
            <a:endParaRPr lang="pt-BR" dirty="0"/>
          </a:p>
        </p:txBody>
      </p:sp>
      <p:sp>
        <p:nvSpPr>
          <p:cNvPr id="9" name="Espaço Reservado para Conteúdo 2"/>
          <p:cNvSpPr txBox="1">
            <a:spLocks/>
          </p:cNvSpPr>
          <p:nvPr/>
        </p:nvSpPr>
        <p:spPr>
          <a:xfrm>
            <a:off x="838200" y="5097917"/>
            <a:ext cx="10515600" cy="121140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algn="just"/>
            <a:r>
              <a:rPr lang="pt-BR" dirty="0" smtClean="0"/>
              <a:t>O crescente número de conflitos</a:t>
            </a:r>
          </a:p>
          <a:p>
            <a:pPr algn="just"/>
            <a:r>
              <a:rPr lang="pt-BR" dirty="0" smtClean="0"/>
              <a:t>A fragilidade da contabilidade do condomínio</a:t>
            </a:r>
          </a:p>
          <a:p>
            <a:pPr algn="just"/>
            <a:r>
              <a:rPr lang="pt-BR" dirty="0" smtClean="0"/>
              <a:t>Outros...</a:t>
            </a:r>
          </a:p>
          <a:p>
            <a:pPr algn="just"/>
            <a:endParaRPr lang="pt-BR" dirty="0"/>
          </a:p>
        </p:txBody>
      </p:sp>
      <p:sp>
        <p:nvSpPr>
          <p:cNvPr id="10" name="Título 1"/>
          <p:cNvSpPr txBox="1">
            <a:spLocks/>
          </p:cNvSpPr>
          <p:nvPr/>
        </p:nvSpPr>
        <p:spPr>
          <a:xfrm>
            <a:off x="839416" y="2905745"/>
            <a:ext cx="10515600" cy="60163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pt-BR" dirty="0" smtClean="0"/>
              <a:t>Quem pode fazer e quem pode atuar?</a:t>
            </a:r>
            <a:endParaRPr lang="pt-BR" dirty="0"/>
          </a:p>
        </p:txBody>
      </p:sp>
      <p:sp>
        <p:nvSpPr>
          <p:cNvPr id="11" name="Espaço Reservado para Conteúdo 2"/>
          <p:cNvSpPr txBox="1">
            <a:spLocks/>
          </p:cNvSpPr>
          <p:nvPr/>
        </p:nvSpPr>
        <p:spPr>
          <a:xfrm>
            <a:off x="839416" y="3481809"/>
            <a:ext cx="10515600" cy="667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algn="just"/>
            <a:r>
              <a:rPr lang="pt-BR" dirty="0" smtClean="0"/>
              <a:t>Qualquer pessoa física ou jurídica que tenha o Certificado de Síndico Profissional. </a:t>
            </a:r>
          </a:p>
        </p:txBody>
      </p:sp>
    </p:spTree>
    <p:extLst>
      <p:ext uri="{BB962C8B-B14F-4D97-AF65-F5344CB8AC3E}">
        <p14:creationId xmlns:p14="http://schemas.microsoft.com/office/powerpoint/2010/main" val="6821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340768"/>
            <a:ext cx="10515600" cy="601630"/>
          </a:xfrm>
        </p:spPr>
        <p:txBody>
          <a:bodyPr rtlCol="0"/>
          <a:lstStyle/>
          <a:p>
            <a:pPr rtl="0"/>
            <a:r>
              <a:rPr lang="pt-BR" dirty="0" smtClean="0"/>
              <a:t>Requisitos para intervenção (...)</a:t>
            </a:r>
            <a:endParaRPr lang="pt-BR" dirty="0"/>
          </a:p>
        </p:txBody>
      </p:sp>
      <p:sp>
        <p:nvSpPr>
          <p:cNvPr id="3" name="Espaço Reservado para Conteúdo 2"/>
          <p:cNvSpPr>
            <a:spLocks noGrp="1"/>
          </p:cNvSpPr>
          <p:nvPr>
            <p:ph idx="1"/>
          </p:nvPr>
        </p:nvSpPr>
        <p:spPr>
          <a:xfrm>
            <a:off x="838200" y="2132856"/>
            <a:ext cx="10515600" cy="3096344"/>
          </a:xfrm>
        </p:spPr>
        <p:txBody>
          <a:bodyPr rtlCol="0"/>
          <a:lstStyle/>
          <a:p>
            <a:pPr marL="0" indent="0" algn="just">
              <a:spcBef>
                <a:spcPts val="0"/>
              </a:spcBef>
              <a:buNone/>
            </a:pPr>
            <a:endParaRPr lang="pt-BR" sz="1200" dirty="0" smtClean="0"/>
          </a:p>
          <a:p>
            <a:pPr algn="just">
              <a:spcBef>
                <a:spcPts val="0"/>
              </a:spcBef>
            </a:pPr>
            <a:r>
              <a:rPr lang="pt-BR" dirty="0">
                <a:solidFill>
                  <a:srgbClr val="00B0F0"/>
                </a:solidFill>
              </a:rPr>
              <a:t>E M E N T A – APELAÇÃO CÍVEL – </a:t>
            </a:r>
            <a:r>
              <a:rPr lang="pt-BR" b="1" dirty="0"/>
              <a:t>AÇÃO ANULATÓRIA DOS EFEITOS DE ASSEMBLEIA CONDOMINIAL C/C NOMEAÇÃO DE JUNTA INTERVENTORA</a:t>
            </a:r>
            <a:r>
              <a:rPr lang="pt-BR" dirty="0">
                <a:solidFill>
                  <a:srgbClr val="00B0F0"/>
                </a:solidFill>
              </a:rPr>
              <a:t> – PRELIMINARES DE NULIDADE DA SENTENÇA CONFUNDEM-SE COMO MÉRITO – </a:t>
            </a:r>
            <a:r>
              <a:rPr lang="pt-BR" b="1" dirty="0"/>
              <a:t>SENTENÇA PROLATADA EXATAMENTE NOS LIMITES CONSTANTES DO PEDIDO INICIAL</a:t>
            </a:r>
            <a:r>
              <a:rPr lang="pt-BR" dirty="0">
                <a:solidFill>
                  <a:srgbClr val="00B0F0"/>
                </a:solidFill>
              </a:rPr>
              <a:t> – NÃO HÁ QUE SE FALAR EM SENTENÇA EXTRA PETITA – RECURSO CONHECIDO E DESPROVIDO</a:t>
            </a:r>
            <a:r>
              <a:rPr lang="pt-BR" dirty="0" smtClean="0">
                <a:solidFill>
                  <a:srgbClr val="00B0F0"/>
                </a:solidFill>
              </a:rPr>
              <a:t>.</a:t>
            </a:r>
          </a:p>
          <a:p>
            <a:pPr algn="just">
              <a:spcBef>
                <a:spcPts val="0"/>
              </a:spcBef>
            </a:pPr>
            <a:r>
              <a:rPr lang="pt-BR" dirty="0" smtClean="0">
                <a:solidFill>
                  <a:srgbClr val="00B0F0"/>
                </a:solidFill>
              </a:rPr>
              <a:t>(</a:t>
            </a:r>
            <a:r>
              <a:rPr lang="pt-BR" dirty="0">
                <a:solidFill>
                  <a:srgbClr val="00B0F0"/>
                </a:solidFill>
              </a:rPr>
              <a:t>TJ-MS 08409268920148120001 MS 0840926-89.2014.8.12.0001, Relator: Des. Júlio Roberto Siqueira Cardoso, Data de Julgamento: 08/06/2017, Mutirão - Câmara Cível I - Provimento nº 391/2017)</a:t>
            </a:r>
          </a:p>
          <a:p>
            <a:pPr marL="0" indent="0" algn="just">
              <a:spcBef>
                <a:spcPts val="0"/>
              </a:spcBef>
              <a:buNone/>
            </a:pPr>
            <a:endParaRPr lang="pt-BR" sz="1200" dirty="0" smtClean="0">
              <a:solidFill>
                <a:srgbClr val="00B0F0"/>
              </a:solidFill>
            </a:endParaRPr>
          </a:p>
        </p:txBody>
      </p:sp>
    </p:spTree>
    <p:extLst>
      <p:ext uri="{BB962C8B-B14F-4D97-AF65-F5344CB8AC3E}">
        <p14:creationId xmlns:p14="http://schemas.microsoft.com/office/powerpoint/2010/main" val="87606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88640"/>
            <a:ext cx="10515600" cy="643410"/>
          </a:xfrm>
        </p:spPr>
        <p:txBody>
          <a:bodyPr rtlCol="0"/>
          <a:lstStyle/>
          <a:p>
            <a:pPr rtl="0"/>
            <a:r>
              <a:rPr lang="pt-BR" dirty="0" smtClean="0"/>
              <a:t>Requisitos para intervenção (...)</a:t>
            </a:r>
            <a:endParaRPr lang="pt-BR" dirty="0"/>
          </a:p>
        </p:txBody>
      </p:sp>
      <p:sp>
        <p:nvSpPr>
          <p:cNvPr id="3" name="Espaço Reservado para Conteúdo 2"/>
          <p:cNvSpPr>
            <a:spLocks noGrp="1"/>
          </p:cNvSpPr>
          <p:nvPr>
            <p:ph idx="1"/>
          </p:nvPr>
        </p:nvSpPr>
        <p:spPr>
          <a:xfrm>
            <a:off x="838200" y="980728"/>
            <a:ext cx="10515600" cy="5544616"/>
          </a:xfrm>
        </p:spPr>
        <p:txBody>
          <a:bodyPr rtlCol="0">
            <a:normAutofit fontScale="92500" lnSpcReduction="10000"/>
          </a:bodyPr>
          <a:lstStyle/>
          <a:p>
            <a:pPr algn="just">
              <a:spcBef>
                <a:spcPts val="0"/>
              </a:spcBef>
            </a:pPr>
            <a:r>
              <a:rPr lang="pt-BR" sz="2200" dirty="0">
                <a:solidFill>
                  <a:srgbClr val="00B0F0"/>
                </a:solidFill>
              </a:rPr>
              <a:t>CONDOMÍNIO - </a:t>
            </a:r>
            <a:r>
              <a:rPr lang="pt-BR" sz="2200" b="1" dirty="0"/>
              <a:t>AÇÃO DE'INTERVENÇÃO DE CONDOMÍNIO</a:t>
            </a:r>
            <a:r>
              <a:rPr lang="pt-BR" sz="2200" dirty="0">
                <a:solidFill>
                  <a:srgbClr val="00B0F0"/>
                </a:solidFill>
              </a:rPr>
              <a:t>' cumulada com CONSIGNAÇÃO EM PAGAMENTO -Demanda ajuizada por condôminos em face do condomínio e respectiva síndica - Indeferimento da inicial - Flagrante ilegitimidade ativa - </a:t>
            </a:r>
            <a:r>
              <a:rPr lang="pt-BR" sz="2200" b="1" dirty="0"/>
              <a:t>Insurgência dos autores que se traduz como verdadeiro pedido de prestação de contas</a:t>
            </a:r>
            <a:r>
              <a:rPr lang="pt-BR" sz="2200" dirty="0">
                <a:solidFill>
                  <a:srgbClr val="00B0F0"/>
                </a:solidFill>
              </a:rPr>
              <a:t> (em especial quanto à questão da locação de vagas de garagem do edifício) </a:t>
            </a:r>
            <a:r>
              <a:rPr lang="pt-BR" sz="2200" dirty="0" smtClean="0">
                <a:solidFill>
                  <a:srgbClr val="00B0F0"/>
                </a:solidFill>
              </a:rPr>
              <a:t>- Descabimento </a:t>
            </a:r>
            <a:r>
              <a:rPr lang="pt-BR" sz="2200" dirty="0">
                <a:solidFill>
                  <a:srgbClr val="00B0F0"/>
                </a:solidFill>
              </a:rPr>
              <a:t>- O síndico deve prestar contas à </a:t>
            </a:r>
            <a:r>
              <a:rPr lang="pt-BR" sz="2200" dirty="0" err="1">
                <a:solidFill>
                  <a:srgbClr val="00B0F0"/>
                </a:solidFill>
              </a:rPr>
              <a:t>assembléia</a:t>
            </a:r>
            <a:r>
              <a:rPr lang="pt-BR" sz="2200" dirty="0">
                <a:solidFill>
                  <a:srgbClr val="00B0F0"/>
                </a:solidFill>
              </a:rPr>
              <a:t> e não ao condômino individualmente -Inteligência do artigo 22, § </a:t>
            </a:r>
            <a:r>
              <a:rPr lang="pt-BR" sz="2200" dirty="0" err="1">
                <a:solidFill>
                  <a:srgbClr val="00B0F0"/>
                </a:solidFill>
              </a:rPr>
              <a:t>Io</a:t>
            </a:r>
            <a:r>
              <a:rPr lang="pt-BR" sz="2200" dirty="0">
                <a:solidFill>
                  <a:srgbClr val="00B0F0"/>
                </a:solidFill>
              </a:rPr>
              <a:t>, "/", da Lei 4.591/64 -Pleito consignatório que também não pode prosseguir- Desatendimento do artigo 893,1, do CPC - Sentença mantida - Recurso improvido.</a:t>
            </a:r>
          </a:p>
          <a:p>
            <a:pPr algn="just">
              <a:spcBef>
                <a:spcPts val="0"/>
              </a:spcBef>
            </a:pPr>
            <a:r>
              <a:rPr lang="pt-BR" sz="2200" dirty="0">
                <a:solidFill>
                  <a:srgbClr val="00B0F0"/>
                </a:solidFill>
              </a:rPr>
              <a:t>(TJ-SP - APL: 2404779720088260100 SP 0240477-97.2008.8.26.0100, Relator: Salles Rossi, Data de Julgamento: 19/01/2011, 8ª Câmara de Direito Privado, Data de Publicação: 16/02/2011</a:t>
            </a:r>
            <a:r>
              <a:rPr lang="pt-BR" sz="2200" dirty="0" smtClean="0">
                <a:solidFill>
                  <a:srgbClr val="00B0F0"/>
                </a:solidFill>
              </a:rPr>
              <a:t>)</a:t>
            </a:r>
          </a:p>
          <a:p>
            <a:pPr algn="just">
              <a:spcBef>
                <a:spcPts val="0"/>
              </a:spcBef>
            </a:pPr>
            <a:endParaRPr lang="pt-BR" sz="2200" dirty="0">
              <a:solidFill>
                <a:srgbClr val="00B0F0"/>
              </a:solidFill>
            </a:endParaRPr>
          </a:p>
          <a:p>
            <a:pPr algn="just">
              <a:spcBef>
                <a:spcPts val="0"/>
              </a:spcBef>
            </a:pPr>
            <a:r>
              <a:rPr lang="pt-BR" sz="2200" b="1" dirty="0">
                <a:solidFill>
                  <a:srgbClr val="00B0F0"/>
                </a:solidFill>
              </a:rPr>
              <a:t>AÇÃO ORDINÁRIA - </a:t>
            </a:r>
            <a:r>
              <a:rPr lang="pt-BR" sz="2200" b="1" dirty="0"/>
              <a:t>INTERVENÇÃO EM CONDOMÍNIO - FATOS ATINENTES A GESTÃO ANTERIOR - REALIZAÇÃO DE NOVA ASSEMBLEÍA - ELEIÇÃO DE NOVA ADMINISTRAÇÃO - PERDA DO OBJETO - CARÊNCIA DA AÇÃO - EXTINÇÃO DO FEITO SEM JULGAMENTO DO MÉRITO - POSSIBILIDADE.</a:t>
            </a:r>
          </a:p>
          <a:p>
            <a:pPr algn="just">
              <a:spcBef>
                <a:spcPts val="0"/>
              </a:spcBef>
            </a:pPr>
            <a:r>
              <a:rPr lang="pt-BR" sz="2200" b="1" dirty="0">
                <a:solidFill>
                  <a:srgbClr val="00B0F0"/>
                </a:solidFill>
              </a:rPr>
              <a:t>(TJ-DF - AC: 160745820038070001 DF 0016074-58.2003.807.0001, Relator: ASDRUBAL NASCIMENTO LIMA, Data de Julgamento: 25/10/2004, 5ª Turma Cível, Data de Publicação: 16/12/2004, DJU Pág. 77 Seção: 3)</a:t>
            </a:r>
          </a:p>
          <a:p>
            <a:pPr algn="just">
              <a:spcBef>
                <a:spcPts val="0"/>
              </a:spcBef>
            </a:pPr>
            <a:endParaRPr lang="pt-BR" sz="1200" dirty="0">
              <a:solidFill>
                <a:srgbClr val="00B0F0"/>
              </a:solidFill>
            </a:endParaRPr>
          </a:p>
          <a:p>
            <a:pPr marL="0" indent="0" algn="just">
              <a:spcBef>
                <a:spcPts val="0"/>
              </a:spcBef>
              <a:buNone/>
            </a:pPr>
            <a:endParaRPr lang="pt-BR" sz="1200" dirty="0" smtClean="0">
              <a:solidFill>
                <a:srgbClr val="00B0F0"/>
              </a:solidFill>
            </a:endParaRPr>
          </a:p>
        </p:txBody>
      </p:sp>
    </p:spTree>
    <p:extLst>
      <p:ext uri="{BB962C8B-B14F-4D97-AF65-F5344CB8AC3E}">
        <p14:creationId xmlns:p14="http://schemas.microsoft.com/office/powerpoint/2010/main" val="396576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92696"/>
            <a:ext cx="10515600" cy="529622"/>
          </a:xfrm>
        </p:spPr>
        <p:txBody>
          <a:bodyPr rtlCol="0">
            <a:normAutofit fontScale="90000"/>
          </a:bodyPr>
          <a:lstStyle/>
          <a:p>
            <a:pPr rtl="0"/>
            <a:r>
              <a:rPr lang="pt-BR" dirty="0" smtClean="0"/>
              <a:t>A escolha</a:t>
            </a:r>
            <a:endParaRPr lang="pt-BR" dirty="0"/>
          </a:p>
        </p:txBody>
      </p:sp>
      <p:sp>
        <p:nvSpPr>
          <p:cNvPr id="3" name="Espaço Reservado para Conteúdo 2"/>
          <p:cNvSpPr>
            <a:spLocks noGrp="1"/>
          </p:cNvSpPr>
          <p:nvPr>
            <p:ph idx="1"/>
          </p:nvPr>
        </p:nvSpPr>
        <p:spPr>
          <a:xfrm>
            <a:off x="838200" y="1597942"/>
            <a:ext cx="10515600" cy="4351338"/>
          </a:xfrm>
        </p:spPr>
        <p:txBody>
          <a:bodyPr rtlCol="0"/>
          <a:lstStyle/>
          <a:p>
            <a:pPr algn="just"/>
            <a:r>
              <a:rPr lang="pt-BR" dirty="0" smtClean="0"/>
              <a:t>O Administrador judicial é nomeado </a:t>
            </a:r>
            <a:r>
              <a:rPr lang="pt-BR" dirty="0"/>
              <a:t>entre os profissionais legalmente habilitados e os órgãos técnicos ou científicos devidamente inscritos em cadastro mantido </a:t>
            </a:r>
            <a:r>
              <a:rPr lang="pt-BR" dirty="0" smtClean="0"/>
              <a:t>pelo tribunal </a:t>
            </a:r>
            <a:r>
              <a:rPr lang="pt-BR" dirty="0"/>
              <a:t>ao qual o juiz está </a:t>
            </a:r>
            <a:r>
              <a:rPr lang="pt-BR" dirty="0" smtClean="0"/>
              <a:t>vinculado*.</a:t>
            </a:r>
            <a:endParaRPr lang="pt-BR" dirty="0"/>
          </a:p>
          <a:p>
            <a:pPr algn="just"/>
            <a:r>
              <a:rPr lang="pt-BR" dirty="0" smtClean="0"/>
              <a:t>Para </a:t>
            </a:r>
            <a:r>
              <a:rPr lang="pt-BR" dirty="0"/>
              <a:t>formação do cadastro, os tribunais devem realizar consulta pública, por meio de divulgação na rede mundial de computadores ou em jornais de grande circulação, além de consulta direta a universidades, </a:t>
            </a:r>
            <a:r>
              <a:rPr lang="pt-BR" b="1" i="1" u="sng" dirty="0">
                <a:solidFill>
                  <a:srgbClr val="FF0000"/>
                </a:solidFill>
              </a:rPr>
              <a:t>a conselhos de classe</a:t>
            </a:r>
            <a:r>
              <a:rPr lang="pt-BR" dirty="0"/>
              <a:t>, ao Ministério Público, à Defensoria Pública e à Ordem dos Advogados do Brasil, para a indicação de profissionais ou de órgãos técnicos </a:t>
            </a:r>
            <a:r>
              <a:rPr lang="pt-BR" dirty="0" smtClean="0"/>
              <a:t>interessados*.</a:t>
            </a:r>
            <a:endParaRPr lang="pt-BR" dirty="0"/>
          </a:p>
          <a:p>
            <a:pPr algn="just"/>
            <a:r>
              <a:rPr lang="pt-BR" dirty="0" smtClean="0"/>
              <a:t>Os </a:t>
            </a:r>
            <a:r>
              <a:rPr lang="pt-BR" dirty="0"/>
              <a:t>tribunais realizarão avaliações e reavaliações periódicas para manutenção do cadastro, considerando a formação profissional, a atualização do conhecimento e a experiência dos </a:t>
            </a:r>
            <a:r>
              <a:rPr lang="pt-BR" dirty="0" smtClean="0"/>
              <a:t>administradores interessados*.</a:t>
            </a:r>
          </a:p>
          <a:p>
            <a:pPr algn="just"/>
            <a:r>
              <a:rPr lang="pt-BR" dirty="0" smtClean="0"/>
              <a:t>* Do Perito (CPC, art. 156 a 158)</a:t>
            </a:r>
            <a:endParaRPr lang="pt-BR" dirty="0"/>
          </a:p>
        </p:txBody>
      </p:sp>
    </p:spTree>
    <p:extLst>
      <p:ext uri="{BB962C8B-B14F-4D97-AF65-F5344CB8AC3E}">
        <p14:creationId xmlns:p14="http://schemas.microsoft.com/office/powerpoint/2010/main" val="162541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60648"/>
            <a:ext cx="10515600" cy="529622"/>
          </a:xfrm>
        </p:spPr>
        <p:txBody>
          <a:bodyPr rtlCol="0">
            <a:normAutofit fontScale="90000"/>
          </a:bodyPr>
          <a:lstStyle/>
          <a:p>
            <a:pPr rtl="0"/>
            <a:r>
              <a:rPr lang="pt-BR" dirty="0" smtClean="0"/>
              <a:t>O cadastramento</a:t>
            </a:r>
            <a:endParaRPr lang="pt-BR" dirty="0"/>
          </a:p>
        </p:txBody>
      </p:sp>
      <p:sp>
        <p:nvSpPr>
          <p:cNvPr id="3" name="Espaço Reservado para Conteúdo 2"/>
          <p:cNvSpPr>
            <a:spLocks noGrp="1"/>
          </p:cNvSpPr>
          <p:nvPr>
            <p:ph idx="1"/>
          </p:nvPr>
        </p:nvSpPr>
        <p:spPr>
          <a:xfrm>
            <a:off x="838200" y="980728"/>
            <a:ext cx="10515600" cy="410801"/>
          </a:xfrm>
        </p:spPr>
        <p:txBody>
          <a:bodyPr rtlCol="0"/>
          <a:lstStyle/>
          <a:p>
            <a:pPr marL="0" indent="0" algn="ctr">
              <a:buNone/>
            </a:pPr>
            <a:r>
              <a:rPr lang="pt-BR" dirty="0" smtClean="0"/>
              <a:t>No Estado Amazonas (TJAM): https</a:t>
            </a:r>
            <a:r>
              <a:rPr lang="pt-BR" dirty="0"/>
              <a:t>://sistemas.tjam.jus.br/peritos/</a:t>
            </a:r>
          </a:p>
        </p:txBody>
      </p:sp>
      <p:pic>
        <p:nvPicPr>
          <p:cNvPr id="4" name="Imagem 3"/>
          <p:cNvPicPr>
            <a:picLocks noChangeAspect="1"/>
          </p:cNvPicPr>
          <p:nvPr/>
        </p:nvPicPr>
        <p:blipFill>
          <a:blip r:embed="rId3"/>
          <a:stretch>
            <a:fillRect/>
          </a:stretch>
        </p:blipFill>
        <p:spPr>
          <a:xfrm>
            <a:off x="1856529" y="1628800"/>
            <a:ext cx="8415935" cy="4752528"/>
          </a:xfrm>
          <a:prstGeom prst="rect">
            <a:avLst/>
          </a:prstGeom>
        </p:spPr>
      </p:pic>
    </p:spTree>
    <p:extLst>
      <p:ext uri="{BB962C8B-B14F-4D97-AF65-F5344CB8AC3E}">
        <p14:creationId xmlns:p14="http://schemas.microsoft.com/office/powerpoint/2010/main" val="17814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60648"/>
            <a:ext cx="10515600" cy="529622"/>
          </a:xfrm>
        </p:spPr>
        <p:txBody>
          <a:bodyPr rtlCol="0">
            <a:normAutofit fontScale="90000"/>
          </a:bodyPr>
          <a:lstStyle/>
          <a:p>
            <a:pPr rtl="0"/>
            <a:r>
              <a:rPr lang="pt-BR" dirty="0" smtClean="0"/>
              <a:t>O cadastramento</a:t>
            </a:r>
            <a:endParaRPr lang="pt-BR" dirty="0"/>
          </a:p>
        </p:txBody>
      </p:sp>
      <p:sp>
        <p:nvSpPr>
          <p:cNvPr id="3" name="Espaço Reservado para Conteúdo 2"/>
          <p:cNvSpPr>
            <a:spLocks noGrp="1"/>
          </p:cNvSpPr>
          <p:nvPr>
            <p:ph idx="1"/>
          </p:nvPr>
        </p:nvSpPr>
        <p:spPr>
          <a:xfrm>
            <a:off x="838200" y="980728"/>
            <a:ext cx="10515600" cy="410801"/>
          </a:xfrm>
        </p:spPr>
        <p:txBody>
          <a:bodyPr rtlCol="0"/>
          <a:lstStyle/>
          <a:p>
            <a:pPr marL="0" indent="0" algn="ctr">
              <a:buNone/>
            </a:pPr>
            <a:r>
              <a:rPr lang="pt-BR" dirty="0" smtClean="0"/>
              <a:t>No Estado Amazonas (TJAM</a:t>
            </a:r>
            <a:r>
              <a:rPr lang="pt-BR" dirty="0"/>
              <a:t>): https://sistemas.tjam.jus.br/peritos/formulario/#/cadastro</a:t>
            </a:r>
          </a:p>
        </p:txBody>
      </p:sp>
      <p:pic>
        <p:nvPicPr>
          <p:cNvPr id="5" name="Imagem 4"/>
          <p:cNvPicPr>
            <a:picLocks noChangeAspect="1"/>
          </p:cNvPicPr>
          <p:nvPr/>
        </p:nvPicPr>
        <p:blipFill>
          <a:blip r:embed="rId3"/>
          <a:stretch>
            <a:fillRect/>
          </a:stretch>
        </p:blipFill>
        <p:spPr>
          <a:xfrm>
            <a:off x="1415480" y="1409901"/>
            <a:ext cx="9645352" cy="5446787"/>
          </a:xfrm>
          <a:prstGeom prst="rect">
            <a:avLst/>
          </a:prstGeom>
        </p:spPr>
      </p:pic>
    </p:spTree>
    <p:extLst>
      <p:ext uri="{BB962C8B-B14F-4D97-AF65-F5344CB8AC3E}">
        <p14:creationId xmlns:p14="http://schemas.microsoft.com/office/powerpoint/2010/main" val="245451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384"/>
            <a:ext cx="10515600" cy="714629"/>
          </a:xfrm>
        </p:spPr>
        <p:txBody>
          <a:bodyPr rtlCol="0"/>
          <a:lstStyle/>
          <a:p>
            <a:pPr rtl="0"/>
            <a:r>
              <a:rPr lang="pt-BR" dirty="0" smtClean="0"/>
              <a:t>A livre escolha pelo juiz</a:t>
            </a:r>
            <a:endParaRPr lang="pt-BR" dirty="0"/>
          </a:p>
        </p:txBody>
      </p:sp>
      <p:sp>
        <p:nvSpPr>
          <p:cNvPr id="3" name="Espaço Reservado para Conteúdo 2"/>
          <p:cNvSpPr>
            <a:spLocks noGrp="1"/>
          </p:cNvSpPr>
          <p:nvPr>
            <p:ph idx="1"/>
          </p:nvPr>
        </p:nvSpPr>
        <p:spPr>
          <a:xfrm>
            <a:off x="838200" y="764704"/>
            <a:ext cx="10515600" cy="5688632"/>
          </a:xfrm>
        </p:spPr>
        <p:txBody>
          <a:bodyPr rtlCol="0">
            <a:normAutofit fontScale="85000" lnSpcReduction="10000"/>
          </a:bodyPr>
          <a:lstStyle/>
          <a:p>
            <a:pPr algn="just"/>
            <a:r>
              <a:rPr lang="pt-BR" dirty="0" smtClean="0"/>
              <a:t>Onde </a:t>
            </a:r>
            <a:r>
              <a:rPr lang="pt-BR" dirty="0"/>
              <a:t>não houver inscrito no cadastro disponibilizado pelo tribunal, a nomeação do </a:t>
            </a:r>
            <a:r>
              <a:rPr lang="pt-BR" dirty="0" smtClean="0"/>
              <a:t>administrador </a:t>
            </a:r>
            <a:r>
              <a:rPr lang="pt-BR" dirty="0"/>
              <a:t>é de livre escolha pelo juiz e deverá recair sobre profissional ou órgão técnico ou científico comprovadamente detentor do conhecimento necessário à </a:t>
            </a:r>
            <a:r>
              <a:rPr lang="pt-BR" dirty="0" smtClean="0"/>
              <a:t>incumbência.</a:t>
            </a:r>
          </a:p>
          <a:p>
            <a:pPr algn="just"/>
            <a:r>
              <a:rPr lang="pt-BR" dirty="0" smtClean="0"/>
              <a:t>* Do Perito (CPC, art. 156, §5º.)</a:t>
            </a:r>
          </a:p>
          <a:p>
            <a:pPr algn="just">
              <a:spcBef>
                <a:spcPts val="0"/>
              </a:spcBef>
            </a:pPr>
            <a:endParaRPr lang="pt-BR" dirty="0" smtClean="0">
              <a:solidFill>
                <a:srgbClr val="00B0F0"/>
              </a:solidFill>
            </a:endParaRPr>
          </a:p>
          <a:p>
            <a:pPr algn="just">
              <a:spcBef>
                <a:spcPts val="0"/>
              </a:spcBef>
            </a:pPr>
            <a:r>
              <a:rPr lang="pt-BR" dirty="0" smtClean="0">
                <a:solidFill>
                  <a:srgbClr val="00B0F0"/>
                </a:solidFill>
              </a:rPr>
              <a:t>AÇÃO </a:t>
            </a:r>
            <a:r>
              <a:rPr lang="pt-BR" dirty="0">
                <a:solidFill>
                  <a:srgbClr val="00B0F0"/>
                </a:solidFill>
              </a:rPr>
              <a:t>DE INTERVENÇÃO JUDICIAL NO CONDOMÍNIO. POOL HOTELEIRO. TUTELA ANTECIPADA INDEFERIDA NO JUÍZO A QUO E REFORMADA EM GRAU DE RECURSO PARA AFASTAR O SÍNDICO, OS MEMBROS DO CONSELHO E A EMPRESA HOTELEIRA DA ADMINISTRAÇÃO DO CONDOMÍNIO ATÉ JULGAMENTO FINAL DA AÇÃO ORDINÁRIA. PRESENÇA DOS REQUISITOS AUTORIZADORES DA MEDIDA. EXISTÊNCIA DE GRANDE LITIGIOSIDADE ENTRE AS PARTES. </a:t>
            </a:r>
            <a:r>
              <a:rPr lang="pt-BR" b="1" dirty="0"/>
              <a:t>NOMEAÇÃO DE INTERVENTOR DA CONFIANÇA DO JUÍZO</a:t>
            </a:r>
            <a:r>
              <a:rPr lang="pt-BR" dirty="0">
                <a:solidFill>
                  <a:srgbClr val="00B0F0"/>
                </a:solidFill>
              </a:rPr>
              <a:t>. </a:t>
            </a:r>
            <a:endParaRPr lang="pt-BR" dirty="0" smtClean="0">
              <a:solidFill>
                <a:srgbClr val="00B0F0"/>
              </a:solidFill>
            </a:endParaRPr>
          </a:p>
          <a:p>
            <a:pPr algn="just">
              <a:spcBef>
                <a:spcPts val="0"/>
              </a:spcBef>
            </a:pPr>
            <a:r>
              <a:rPr lang="pt-BR" dirty="0" smtClean="0">
                <a:solidFill>
                  <a:srgbClr val="00B0F0"/>
                </a:solidFill>
              </a:rPr>
              <a:t>1</a:t>
            </a:r>
            <a:r>
              <a:rPr lang="pt-BR" dirty="0">
                <a:solidFill>
                  <a:srgbClr val="00B0F0"/>
                </a:solidFill>
              </a:rPr>
              <a:t>. Comprovados os requisitos autorizadores da tutela antecipada (art. 273, I, CPC/73), mormente com relação a verossimilhança das alegações, pois, de fato, dos documentos acostados aos autos, se verifica, de pronto, a probabilidade do direito invocado pelos autores/agravantes, no sentido de terem sido praticadas diversas irregularidades pelos agravados no condomínio, deve-se determinar a intervenção judicial. </a:t>
            </a:r>
            <a:endParaRPr lang="pt-BR" dirty="0" smtClean="0">
              <a:solidFill>
                <a:srgbClr val="00B0F0"/>
              </a:solidFill>
            </a:endParaRPr>
          </a:p>
          <a:p>
            <a:pPr algn="just">
              <a:spcBef>
                <a:spcPts val="0"/>
              </a:spcBef>
            </a:pPr>
            <a:r>
              <a:rPr lang="pt-BR" dirty="0" smtClean="0">
                <a:solidFill>
                  <a:srgbClr val="00B0F0"/>
                </a:solidFill>
              </a:rPr>
              <a:t>2</a:t>
            </a:r>
            <a:r>
              <a:rPr lang="pt-BR" dirty="0">
                <a:solidFill>
                  <a:srgbClr val="00B0F0"/>
                </a:solidFill>
              </a:rPr>
              <a:t>. </a:t>
            </a:r>
            <a:r>
              <a:rPr lang="pt-BR" b="1" dirty="0"/>
              <a:t>Diante da forte litigiosidade verificada no caso concreto, não se mostra recomendável a nomeação provisória de alguém diretamente interessado no julgamento da lide para que ocupe o cargo de interventor judicial, motivo pelo qual justifica-se a nomeação de um terceiro de confiança do juízo para que exerça, provisoriamente, o referido cargo junto ao condomínio em questão</a:t>
            </a:r>
            <a:r>
              <a:rPr lang="pt-BR" dirty="0">
                <a:solidFill>
                  <a:srgbClr val="00B0F0"/>
                </a:solidFill>
              </a:rPr>
              <a:t>. AGRAVO DE INSTRUMENTO CONHECIDO E PARCIALMENTE PROVIDO</a:t>
            </a:r>
            <a:r>
              <a:rPr lang="pt-BR" dirty="0" smtClean="0">
                <a:solidFill>
                  <a:srgbClr val="00B0F0"/>
                </a:solidFill>
              </a:rPr>
              <a:t>.</a:t>
            </a:r>
          </a:p>
          <a:p>
            <a:pPr algn="just">
              <a:spcBef>
                <a:spcPts val="0"/>
              </a:spcBef>
            </a:pPr>
            <a:r>
              <a:rPr lang="pt-BR" dirty="0" smtClean="0">
                <a:solidFill>
                  <a:srgbClr val="00B0F0"/>
                </a:solidFill>
              </a:rPr>
              <a:t>(</a:t>
            </a:r>
            <a:r>
              <a:rPr lang="pt-BR" dirty="0">
                <a:solidFill>
                  <a:srgbClr val="00B0F0"/>
                </a:solidFill>
              </a:rPr>
              <a:t>TJ-GO - AI: 04269235020158090000, Relator: DES. ITAMAR DE LIMA, Data de Julgamento: 23/08/2016, 3A CAMARA CIVEL, Data de Publicação: DJ 2111 de 15/09/2016</a:t>
            </a:r>
            <a:r>
              <a:rPr lang="pt-BR" dirty="0" smtClean="0">
                <a:solidFill>
                  <a:srgbClr val="00B0F0"/>
                </a:solidFill>
              </a:rPr>
              <a:t>)</a:t>
            </a:r>
            <a:endParaRPr lang="pt-BR" dirty="0">
              <a:solidFill>
                <a:srgbClr val="00B0F0"/>
              </a:solidFill>
            </a:endParaRPr>
          </a:p>
        </p:txBody>
      </p:sp>
    </p:spTree>
    <p:extLst>
      <p:ext uri="{BB962C8B-B14F-4D97-AF65-F5344CB8AC3E}">
        <p14:creationId xmlns:p14="http://schemas.microsoft.com/office/powerpoint/2010/main" val="94373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dirty="0" smtClean="0"/>
              <a:t>Dever de diligência e responsabilidade</a:t>
            </a:r>
            <a:endParaRPr lang="pt-BR" dirty="0"/>
          </a:p>
        </p:txBody>
      </p:sp>
      <p:sp>
        <p:nvSpPr>
          <p:cNvPr id="3" name="Espaço Reservado para Conteúdo 2"/>
          <p:cNvSpPr>
            <a:spLocks noGrp="1"/>
          </p:cNvSpPr>
          <p:nvPr>
            <p:ph idx="1"/>
          </p:nvPr>
        </p:nvSpPr>
        <p:spPr/>
        <p:txBody>
          <a:bodyPr rtlCol="0"/>
          <a:lstStyle/>
          <a:p>
            <a:pPr algn="just"/>
            <a:r>
              <a:rPr lang="pt-BR" dirty="0"/>
              <a:t>O </a:t>
            </a:r>
            <a:r>
              <a:rPr lang="pt-BR" dirty="0" smtClean="0"/>
              <a:t>Administrador </a:t>
            </a:r>
            <a:r>
              <a:rPr lang="pt-BR" dirty="0"/>
              <a:t>tem o dever de cumprir o ofício no prazo que lhe designar o juiz, empregando toda sua diligência, podendo escusar-se do encargo alegando motivo </a:t>
            </a:r>
            <a:r>
              <a:rPr lang="pt-BR" dirty="0" smtClean="0"/>
              <a:t>legítimo, apresentando no </a:t>
            </a:r>
            <a:r>
              <a:rPr lang="pt-BR" dirty="0"/>
              <a:t>prazo de 15 (quinze) dias, contado da intimação, da suspeição ou do impedimento supervenientes, sob pena de renúncia ao direito a </a:t>
            </a:r>
            <a:r>
              <a:rPr lang="pt-BR" dirty="0" smtClean="0"/>
              <a:t>alegá-la.</a:t>
            </a:r>
          </a:p>
          <a:p>
            <a:pPr algn="just"/>
            <a:r>
              <a:rPr lang="pt-BR" dirty="0" smtClean="0"/>
              <a:t>O Administrador </a:t>
            </a:r>
            <a:r>
              <a:rPr lang="pt-BR" dirty="0"/>
              <a:t>que, por dolo ou culpa, prestar informações inverídicas </a:t>
            </a:r>
            <a:r>
              <a:rPr lang="pt-BR" dirty="0" smtClean="0"/>
              <a:t>ou causar prejuízo, responderá pelo ressarcimento e </a:t>
            </a:r>
            <a:r>
              <a:rPr lang="pt-BR" dirty="0"/>
              <a:t>ficará inabilitado para atuar em </a:t>
            </a:r>
            <a:r>
              <a:rPr lang="pt-BR" dirty="0" smtClean="0"/>
              <a:t>outras intervenções no </a:t>
            </a:r>
            <a:r>
              <a:rPr lang="pt-BR" dirty="0"/>
              <a:t>prazo de 2 (dois) a 5 (cinco) anos, independentemente das demais sanções previstas em lei, devendo o juiz comunicar o fato ao respectivo órgão de classe para adoção das medidas que entender cabíveis.</a:t>
            </a:r>
            <a:endParaRPr lang="pt-BR" dirty="0" smtClean="0"/>
          </a:p>
          <a:p>
            <a:pPr algn="just"/>
            <a:r>
              <a:rPr lang="pt-BR" dirty="0" smtClean="0"/>
              <a:t>* Do Perito (CPC, art. 157, §1º. E art. 158).</a:t>
            </a:r>
            <a:endParaRPr lang="pt-BR" dirty="0"/>
          </a:p>
        </p:txBody>
      </p:sp>
    </p:spTree>
    <p:extLst>
      <p:ext uri="{BB962C8B-B14F-4D97-AF65-F5344CB8AC3E}">
        <p14:creationId xmlns:p14="http://schemas.microsoft.com/office/powerpoint/2010/main" val="264826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4624"/>
            <a:ext cx="10515600" cy="601630"/>
          </a:xfrm>
        </p:spPr>
        <p:txBody>
          <a:bodyPr rtlCol="0"/>
          <a:lstStyle/>
          <a:p>
            <a:pPr rtl="0"/>
            <a:r>
              <a:rPr lang="pt-BR" dirty="0" smtClean="0"/>
              <a:t>Dever de diligência e responsabilidade</a:t>
            </a:r>
            <a:endParaRPr lang="pt-BR" dirty="0"/>
          </a:p>
        </p:txBody>
      </p:sp>
      <p:sp>
        <p:nvSpPr>
          <p:cNvPr id="3" name="Espaço Reservado para Conteúdo 2"/>
          <p:cNvSpPr>
            <a:spLocks noGrp="1"/>
          </p:cNvSpPr>
          <p:nvPr>
            <p:ph idx="1"/>
          </p:nvPr>
        </p:nvSpPr>
        <p:spPr>
          <a:xfrm>
            <a:off x="838200" y="836712"/>
            <a:ext cx="10515600" cy="5904656"/>
          </a:xfrm>
        </p:spPr>
        <p:txBody>
          <a:bodyPr rtlCol="0">
            <a:noAutofit/>
          </a:bodyPr>
          <a:lstStyle/>
          <a:p>
            <a:pPr algn="just">
              <a:spcBef>
                <a:spcPts val="0"/>
              </a:spcBef>
            </a:pPr>
            <a:r>
              <a:rPr lang="pt-BR" sz="1500" dirty="0" smtClean="0"/>
              <a:t>Não </a:t>
            </a:r>
            <a:r>
              <a:rPr lang="pt-BR" sz="1500" dirty="0"/>
              <a:t>há um consenso doutrinário sobre a inclusão daqueles que </a:t>
            </a:r>
            <a:r>
              <a:rPr lang="pt-BR" sz="1500" dirty="0" smtClean="0"/>
              <a:t>exercem </a:t>
            </a:r>
            <a:r>
              <a:rPr lang="pt-BR" sz="1500" dirty="0"/>
              <a:t>múnus/encargos públicos como equiparados a funcionários públicos. Damásio de Jesus enquadra o perito judicial como tal, mas não os tutores, curadores e o administrador judicial. Do mesmo modo, </a:t>
            </a:r>
            <a:r>
              <a:rPr lang="pt-BR" sz="1500" dirty="0" err="1"/>
              <a:t>Delmanto</a:t>
            </a:r>
            <a:r>
              <a:rPr lang="pt-BR" sz="1500" dirty="0"/>
              <a:t> entende que os peritos o são, mas não o administrador judicial.</a:t>
            </a:r>
          </a:p>
          <a:p>
            <a:pPr algn="just">
              <a:spcBef>
                <a:spcPts val="0"/>
              </a:spcBef>
            </a:pPr>
            <a:r>
              <a:rPr lang="pt-BR" sz="1500" dirty="0" smtClean="0"/>
              <a:t>Os </a:t>
            </a:r>
            <a:r>
              <a:rPr lang="pt-BR" sz="1500" dirty="0"/>
              <a:t>juristas como </a:t>
            </a:r>
            <a:r>
              <a:rPr lang="pt-BR" sz="1500" dirty="0" err="1"/>
              <a:t>Ulhoa</a:t>
            </a:r>
            <a:r>
              <a:rPr lang="pt-BR" sz="1500" dirty="0"/>
              <a:t> Coelho, Requião e Santa Cruz Ramos sustentam que o administrador judicial se equipara a funcionário público para os efeitos penais, o que significa dizer que ele poderá figurar como sujeito ativo dos crimes previstos no Capítulo I do Título XI do Código Penal (CP).</a:t>
            </a:r>
          </a:p>
          <a:p>
            <a:pPr algn="just">
              <a:spcBef>
                <a:spcPts val="0"/>
              </a:spcBef>
            </a:pPr>
            <a:r>
              <a:rPr lang="pt-BR" sz="1500" dirty="0" smtClean="0"/>
              <a:t>O </a:t>
            </a:r>
            <a:r>
              <a:rPr lang="pt-BR" sz="1500" dirty="0"/>
              <a:t>artigo 327 do código amplia o conceito de funcionário público, estabelecendo que são equiparados a funcionário público para os efeitos penais "quem, embora transitoriamente ou sem remuneração, exerce cargo, emprego ou função pública". Vê-se, a princípio, que para inserir o administrador judicial no alcance do referido dispositivo, seria necessário adotar as posições que defendem ser um cargo ou função pública, e não apenas múnus</a:t>
            </a:r>
            <a:r>
              <a:rPr lang="pt-BR" sz="1500" dirty="0" smtClean="0"/>
              <a:t>.</a:t>
            </a:r>
          </a:p>
          <a:p>
            <a:pPr algn="just">
              <a:spcBef>
                <a:spcPts val="0"/>
              </a:spcBef>
            </a:pPr>
            <a:r>
              <a:rPr lang="pt-BR" sz="1500" dirty="0"/>
              <a:t>Para os que entendem ser o administrador judicial </a:t>
            </a:r>
            <a:r>
              <a:rPr lang="pt-BR" sz="1500" dirty="0" err="1"/>
              <a:t>exercente</a:t>
            </a:r>
            <a:r>
              <a:rPr lang="pt-BR" sz="1500" dirty="0"/>
              <a:t> apenas de um múnus público, como o procurador de Justiça fluminense e professor Ricardo Martins, seria essa a razão pela qual foi inserido no rol do parágrafo 1º do artigo 168 do CP, como causa de aumento de pena do crime de apropriação indébita, praticado por particular, não podendo praticar o crime de peculato do artigo 312 do código. Nessa linha, Heleno Fragoso destaca que a equiparação do artigo 327 não seria aplicável àqueles que se restringem ao exercício de um múnus público. Já na visão de Rogério </a:t>
            </a:r>
            <a:r>
              <a:rPr lang="pt-BR" sz="1500" dirty="0" err="1"/>
              <a:t>Grecco</a:t>
            </a:r>
            <a:r>
              <a:rPr lang="pt-BR" sz="1500" dirty="0"/>
              <a:t>, para os fins do referido artigo 168, "as figuras do síndico e do liquidatário foram abolidas, razão pela qual não mais poderão ser consideradas".</a:t>
            </a:r>
          </a:p>
          <a:p>
            <a:pPr algn="just">
              <a:spcBef>
                <a:spcPts val="0"/>
              </a:spcBef>
            </a:pPr>
            <a:r>
              <a:rPr lang="pt-BR" sz="1500" dirty="0" smtClean="0"/>
              <a:t>Especificamente </a:t>
            </a:r>
            <a:r>
              <a:rPr lang="pt-BR" sz="1500" dirty="0"/>
              <a:t>quanto ao crime de apropriação indébita, diante do princípio da especialidade, aplicar-se-ia o artigo 173 da LRF (desvio, ocultação ou apropriação de bens), em detrimento do artigo 168 do CP, em consonância com a jurisprudência do STJ (RHC 19658/RS de 24/04/07).</a:t>
            </a:r>
          </a:p>
          <a:p>
            <a:pPr algn="just">
              <a:spcBef>
                <a:spcPts val="0"/>
              </a:spcBef>
            </a:pPr>
            <a:r>
              <a:rPr lang="pt-BR" sz="1500" dirty="0" smtClean="0"/>
              <a:t>Convém </a:t>
            </a:r>
            <a:r>
              <a:rPr lang="pt-BR" sz="1500" dirty="0"/>
              <a:t>lembrar que o administrador não é mais escolhido obrigatoriamente entre os credores nem representa os interesses destes na falência ou na recuperação. Desse modo, é válido sustentar que, à exceção do crime de peculato, o administrador judicial seria, efetivamente, equiparado a funcionário público para fins penais, considerado o manifesto interesse público inerente ao processo falimentar e de recuperação. Assim, ele poderia figurar como sujeito ativo dos demais crimes aplicáveis ao funcionário público do CP, tais como concussão, prevaricação, advocacia administrativa e abandono de função.</a:t>
            </a:r>
          </a:p>
          <a:p>
            <a:pPr algn="just">
              <a:spcBef>
                <a:spcPts val="0"/>
              </a:spcBef>
            </a:pPr>
            <a:endParaRPr lang="pt-BR" sz="1500" dirty="0"/>
          </a:p>
        </p:txBody>
      </p:sp>
    </p:spTree>
    <p:extLst>
      <p:ext uri="{BB962C8B-B14F-4D97-AF65-F5344CB8AC3E}">
        <p14:creationId xmlns:p14="http://schemas.microsoft.com/office/powerpoint/2010/main" val="409146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52736"/>
            <a:ext cx="10515600" cy="601630"/>
          </a:xfrm>
        </p:spPr>
        <p:txBody>
          <a:bodyPr rtlCol="0"/>
          <a:lstStyle/>
          <a:p>
            <a:pPr rtl="0"/>
            <a:r>
              <a:rPr lang="pt-BR" dirty="0" smtClean="0"/>
              <a:t>Da remuneração</a:t>
            </a:r>
            <a:endParaRPr lang="pt-BR" dirty="0"/>
          </a:p>
        </p:txBody>
      </p:sp>
      <p:sp>
        <p:nvSpPr>
          <p:cNvPr id="3" name="Espaço Reservado para Conteúdo 2"/>
          <p:cNvSpPr>
            <a:spLocks noGrp="1"/>
          </p:cNvSpPr>
          <p:nvPr>
            <p:ph idx="1"/>
          </p:nvPr>
        </p:nvSpPr>
        <p:spPr>
          <a:xfrm>
            <a:off x="838200" y="1772816"/>
            <a:ext cx="10515600" cy="3888432"/>
          </a:xfrm>
        </p:spPr>
        <p:txBody>
          <a:bodyPr rtlCol="0">
            <a:normAutofit/>
          </a:bodyPr>
          <a:lstStyle/>
          <a:p>
            <a:pPr algn="just"/>
            <a:r>
              <a:rPr lang="pt-BR" dirty="0" smtClean="0"/>
              <a:t>Por </a:t>
            </a:r>
            <a:r>
              <a:rPr lang="pt-BR" dirty="0"/>
              <a:t>seu trabalho o </a:t>
            </a:r>
            <a:r>
              <a:rPr lang="pt-BR" dirty="0" smtClean="0"/>
              <a:t>administrador judicial perceberá </a:t>
            </a:r>
            <a:r>
              <a:rPr lang="pt-BR" dirty="0"/>
              <a:t>remuneração que o juiz fixará levando em conta a situação </a:t>
            </a:r>
            <a:r>
              <a:rPr lang="pt-BR" dirty="0" smtClean="0"/>
              <a:t>do condomínio </a:t>
            </a:r>
            <a:r>
              <a:rPr lang="pt-BR" dirty="0"/>
              <a:t>e às dificuldades de sua execução</a:t>
            </a:r>
            <a:r>
              <a:rPr lang="pt-BR" dirty="0" smtClean="0"/>
              <a:t>. Podendo o </a:t>
            </a:r>
            <a:r>
              <a:rPr lang="pt-BR" dirty="0"/>
              <a:t>juiz </a:t>
            </a:r>
            <a:r>
              <a:rPr lang="pt-BR" dirty="0" smtClean="0"/>
              <a:t>nomear </a:t>
            </a:r>
            <a:r>
              <a:rPr lang="pt-BR" dirty="0"/>
              <a:t>um ou mais prepostos por indicação do </a:t>
            </a:r>
            <a:r>
              <a:rPr lang="pt-BR" dirty="0" smtClean="0"/>
              <a:t>administrador.</a:t>
            </a:r>
          </a:p>
          <a:p>
            <a:pPr algn="just"/>
            <a:r>
              <a:rPr lang="pt-BR" dirty="0" smtClean="0"/>
              <a:t>O </a:t>
            </a:r>
            <a:r>
              <a:rPr lang="pt-BR" dirty="0"/>
              <a:t>administrador </a:t>
            </a:r>
            <a:r>
              <a:rPr lang="pt-BR" dirty="0" smtClean="0"/>
              <a:t>judicial responde </a:t>
            </a:r>
            <a:r>
              <a:rPr lang="pt-BR" dirty="0"/>
              <a:t>pelos prejuízos que, por dolo ou culpa, causar à parte, perdendo a remuneração que lhe foi arbitrada, mas tem o direito a haver o que legitimamente despendeu no exercício do encargo.</a:t>
            </a:r>
          </a:p>
          <a:p>
            <a:pPr algn="just"/>
            <a:r>
              <a:rPr lang="pt-BR" dirty="0" smtClean="0"/>
              <a:t>* Do Depositário e do Administrador (CPC, art. 160 e 161).</a:t>
            </a:r>
          </a:p>
          <a:p>
            <a:pPr algn="just"/>
            <a:r>
              <a:rPr lang="pt-BR" dirty="0" smtClean="0"/>
              <a:t>O </a:t>
            </a:r>
            <a:r>
              <a:rPr lang="pt-BR" dirty="0"/>
              <a:t>juiz fixará o valor e a forma de pagamento da remuneração do administrador judicial, observados a capacidade de pagamento do devedor, o grau de complexidade do trabalho e os valores praticados no mercado para o desempenho de atividades semelhantes</a:t>
            </a:r>
            <a:r>
              <a:rPr lang="pt-BR" dirty="0" smtClean="0"/>
              <a:t>. (Art. 24, Lei 11.101/2005)</a:t>
            </a:r>
          </a:p>
          <a:p>
            <a:pPr algn="just">
              <a:spcBef>
                <a:spcPts val="0"/>
              </a:spcBef>
            </a:pPr>
            <a:endParaRPr lang="pt-BR" dirty="0" smtClean="0"/>
          </a:p>
          <a:p>
            <a:pPr algn="just"/>
            <a:endParaRPr lang="pt-BR" sz="1200" dirty="0"/>
          </a:p>
        </p:txBody>
      </p:sp>
    </p:spTree>
    <p:extLst>
      <p:ext uri="{BB962C8B-B14F-4D97-AF65-F5344CB8AC3E}">
        <p14:creationId xmlns:p14="http://schemas.microsoft.com/office/powerpoint/2010/main" val="177691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07090"/>
            <a:ext cx="10515600" cy="601630"/>
          </a:xfrm>
        </p:spPr>
        <p:txBody>
          <a:bodyPr rtlCol="0"/>
          <a:lstStyle/>
          <a:p>
            <a:pPr rtl="0"/>
            <a:r>
              <a:rPr lang="pt-BR" dirty="0" smtClean="0"/>
              <a:t>Da remuneração</a:t>
            </a:r>
            <a:endParaRPr lang="pt-BR" dirty="0"/>
          </a:p>
        </p:txBody>
      </p:sp>
      <p:sp>
        <p:nvSpPr>
          <p:cNvPr id="3" name="Espaço Reservado para Conteúdo 2"/>
          <p:cNvSpPr>
            <a:spLocks noGrp="1"/>
          </p:cNvSpPr>
          <p:nvPr>
            <p:ph idx="1"/>
          </p:nvPr>
        </p:nvSpPr>
        <p:spPr>
          <a:xfrm>
            <a:off x="838200" y="1124744"/>
            <a:ext cx="10515600" cy="5256584"/>
          </a:xfrm>
        </p:spPr>
        <p:txBody>
          <a:bodyPr rtlCol="0">
            <a:normAutofit fontScale="92500" lnSpcReduction="20000"/>
          </a:bodyPr>
          <a:lstStyle/>
          <a:p>
            <a:pPr algn="just">
              <a:spcBef>
                <a:spcPts val="0"/>
              </a:spcBef>
            </a:pPr>
            <a:r>
              <a:rPr lang="pt-BR" sz="2400" dirty="0" smtClean="0">
                <a:solidFill>
                  <a:srgbClr val="00B0F0"/>
                </a:solidFill>
              </a:rPr>
              <a:t>AGRAVO </a:t>
            </a:r>
            <a:r>
              <a:rPr lang="pt-BR" sz="2400" dirty="0">
                <a:solidFill>
                  <a:srgbClr val="00B0F0"/>
                </a:solidFill>
              </a:rPr>
              <a:t>DE INSTRUMENTO. AÇÃO DE DISSOLUÇÃO DE SOCIEDADE EM CONTA DE PARTICIPAÇÃO </a:t>
            </a:r>
            <a:r>
              <a:rPr lang="pt-BR" sz="2400" dirty="0" err="1">
                <a:solidFill>
                  <a:srgbClr val="00B0F0"/>
                </a:solidFill>
              </a:rPr>
              <a:t>c.c</a:t>
            </a:r>
            <a:r>
              <a:rPr lang="pt-BR" sz="2400" dirty="0">
                <a:solidFill>
                  <a:srgbClr val="00B0F0"/>
                </a:solidFill>
              </a:rPr>
              <a:t> RESCISÃO CONTRATUAL E REPARAÇÃO POR PERDAS E DANOS</a:t>
            </a:r>
            <a:r>
              <a:rPr lang="pt-BR" sz="2400" dirty="0" smtClean="0">
                <a:solidFill>
                  <a:srgbClr val="00B0F0"/>
                </a:solidFill>
              </a:rPr>
              <a:t>. </a:t>
            </a:r>
            <a:r>
              <a:rPr lang="pt-BR" sz="2400" b="1" dirty="0" smtClean="0"/>
              <a:t>HONORÁRIOS </a:t>
            </a:r>
            <a:r>
              <a:rPr lang="pt-BR" sz="2400" b="1" dirty="0"/>
              <a:t>DO INTERVENTOR JUDICIAL. MAJORAÇÃO EM 200% DO VALOR ORIGINALMENTE ARBITRADO, COM EFEITO RETROATIVO AO INÍCIO DOS TRABALHOS DO INTERVENTOR. IMPOSSIBILIDADE. FATOR ISOLADO DA COMPLEXIDADE DA QUESTÃO QUE NÃO AUTORIZA A MAJORAÇÃO NO PATAMAR FIXADO. TRABALHO REALIZADO, NÃO OBSTANTE ESMERADO, QUE NÃO EXIGIU DEDICAÇÃO EM TEMPO INTEGRAL,</a:t>
            </a:r>
            <a:r>
              <a:rPr lang="pt-BR" sz="2400" dirty="0">
                <a:solidFill>
                  <a:srgbClr val="00B0F0"/>
                </a:solidFill>
              </a:rPr>
              <a:t> LIMITANDO- SE A FISCALIZAÇÃO DA ADMINISTRAÇÃO EXERCIDA PELA SÓCIA-OSTENSIVA, APURAÇÃO E ACOMPANHAMENTO DO FUNCIONAMENTO DA SOCIEDADE. ALTERAÇÃO, DE OFÍCIO, QUANTO À RESPONSABILIDADE PELO PAGAMENTO DOS HONORÁRIOS DO INTERVENTOR. NECESSIDADE, NO CASO, PARA CORRIGIR ERRO MATERIAL, PORQUE ANTERIORMENTE ATRIBUÍDA À SOCIEDADE EM DISSOLUÇÃO, ENTE DESPERSONIFICADO POR DISPOSIÇÃO LEGAL EXPRESSA - ARTIGO 993, CC.DECISÃO REFORMADA EM PARTE. RECURSO PARCIALMENTE PROVIDO.</a:t>
            </a:r>
          </a:p>
          <a:p>
            <a:pPr algn="just">
              <a:spcBef>
                <a:spcPts val="0"/>
              </a:spcBef>
            </a:pPr>
            <a:r>
              <a:rPr lang="pt-BR" sz="2400" dirty="0">
                <a:solidFill>
                  <a:srgbClr val="00B0F0"/>
                </a:solidFill>
              </a:rPr>
              <a:t>(TJ-PR - Ação Civil de Improbidade Administrativa: 11505356 PR 1150535-6 (Acórdão), Relator: </a:t>
            </a:r>
            <a:r>
              <a:rPr lang="pt-BR" sz="2400" dirty="0" err="1">
                <a:solidFill>
                  <a:srgbClr val="00B0F0"/>
                </a:solidFill>
              </a:rPr>
              <a:t>Luis</a:t>
            </a:r>
            <a:r>
              <a:rPr lang="pt-BR" sz="2400" dirty="0">
                <a:solidFill>
                  <a:srgbClr val="00B0F0"/>
                </a:solidFill>
              </a:rPr>
              <a:t> Espíndola, 18ª Câmara Cível, Data de Publicação: DJ: 1400 </a:t>
            </a:r>
            <a:r>
              <a:rPr lang="pt-BR" sz="2400" dirty="0" err="1">
                <a:solidFill>
                  <a:srgbClr val="00B0F0"/>
                </a:solidFill>
              </a:rPr>
              <a:t>null</a:t>
            </a:r>
            <a:r>
              <a:rPr lang="pt-BR" sz="2400" dirty="0">
                <a:solidFill>
                  <a:srgbClr val="00B0F0"/>
                </a:solidFill>
              </a:rPr>
              <a:t>)</a:t>
            </a:r>
          </a:p>
          <a:p>
            <a:pPr algn="just"/>
            <a:endParaRPr lang="pt-BR" sz="1200" dirty="0"/>
          </a:p>
        </p:txBody>
      </p:sp>
    </p:spTree>
    <p:extLst>
      <p:ext uri="{BB962C8B-B14F-4D97-AF65-F5344CB8AC3E}">
        <p14:creationId xmlns:p14="http://schemas.microsoft.com/office/powerpoint/2010/main" val="72414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4624"/>
            <a:ext cx="10515600" cy="673638"/>
          </a:xfrm>
        </p:spPr>
        <p:txBody>
          <a:bodyPr rtlCol="0"/>
          <a:lstStyle/>
          <a:p>
            <a:pPr rtl="0"/>
            <a:r>
              <a:rPr lang="pt-BR" dirty="0" smtClean="0"/>
              <a:t>1. CONCEITO</a:t>
            </a:r>
            <a:endParaRPr lang="pt-BR" dirty="0"/>
          </a:p>
        </p:txBody>
      </p:sp>
      <p:sp>
        <p:nvSpPr>
          <p:cNvPr id="3" name="Espaço Reservado para Conteúdo 2"/>
          <p:cNvSpPr>
            <a:spLocks noGrp="1"/>
          </p:cNvSpPr>
          <p:nvPr>
            <p:ph idx="1"/>
          </p:nvPr>
        </p:nvSpPr>
        <p:spPr>
          <a:xfrm>
            <a:off x="838200" y="790270"/>
            <a:ext cx="10515600" cy="936104"/>
          </a:xfrm>
        </p:spPr>
        <p:txBody>
          <a:bodyPr rtlCol="0"/>
          <a:lstStyle/>
          <a:p>
            <a:pPr algn="just"/>
            <a:r>
              <a:rPr lang="pt-BR" dirty="0" smtClean="0"/>
              <a:t>É a pessoa física ou jurídica, com experiência comprovada em administração condominial, designada pela justiça como responsável pela administração temporária de </a:t>
            </a:r>
            <a:r>
              <a:rPr lang="pt-BR" dirty="0"/>
              <a:t>um condomínio (</a:t>
            </a:r>
            <a:r>
              <a:rPr lang="pt-BR" i="1" dirty="0" err="1"/>
              <a:t>curatore</a:t>
            </a:r>
            <a:r>
              <a:rPr lang="pt-BR" dirty="0" smtClean="0"/>
              <a:t>).</a:t>
            </a:r>
          </a:p>
          <a:p>
            <a:pPr algn="just"/>
            <a:endParaRPr lang="pt-BR" dirty="0"/>
          </a:p>
        </p:txBody>
      </p:sp>
      <p:sp>
        <p:nvSpPr>
          <p:cNvPr id="6" name="Título 1"/>
          <p:cNvSpPr txBox="1">
            <a:spLocks/>
          </p:cNvSpPr>
          <p:nvPr/>
        </p:nvSpPr>
        <p:spPr>
          <a:xfrm>
            <a:off x="838200" y="4725144"/>
            <a:ext cx="10515600" cy="60163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pt-BR" dirty="0" smtClean="0"/>
              <a:t>Vínculo jurídico</a:t>
            </a:r>
            <a:endParaRPr lang="pt-BR" dirty="0"/>
          </a:p>
        </p:txBody>
      </p:sp>
      <p:sp>
        <p:nvSpPr>
          <p:cNvPr id="7" name="Espaço Reservado para Conteúdo 2"/>
          <p:cNvSpPr txBox="1">
            <a:spLocks/>
          </p:cNvSpPr>
          <p:nvPr/>
        </p:nvSpPr>
        <p:spPr>
          <a:xfrm>
            <a:off x="838200" y="5379583"/>
            <a:ext cx="10515600" cy="10017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algn="just"/>
            <a:r>
              <a:rPr lang="pt-BR" dirty="0"/>
              <a:t>Não obstante </a:t>
            </a:r>
            <a:r>
              <a:rPr lang="pt-BR" smtClean="0"/>
              <a:t>a </a:t>
            </a:r>
            <a:r>
              <a:rPr lang="pt-BR" smtClean="0"/>
              <a:t>remuneração </a:t>
            </a:r>
            <a:r>
              <a:rPr lang="pt-BR" dirty="0" smtClean="0"/>
              <a:t>recebida, não </a:t>
            </a:r>
            <a:r>
              <a:rPr lang="pt-BR" dirty="0"/>
              <a:t>gera vínculo empregatício ou de natureza estatutária, muito menos qualquer natureza previdenciária, nos termos do art. 4º., §3º. da Resolução No. 233 de 13/07/2016 do Conselho Nacional de Justiça</a:t>
            </a:r>
            <a:endParaRPr lang="pt-BR" dirty="0" smtClean="0"/>
          </a:p>
        </p:txBody>
      </p:sp>
      <p:sp>
        <p:nvSpPr>
          <p:cNvPr id="8" name="Título 1"/>
          <p:cNvSpPr txBox="1">
            <a:spLocks/>
          </p:cNvSpPr>
          <p:nvPr/>
        </p:nvSpPr>
        <p:spPr>
          <a:xfrm>
            <a:off x="838200" y="1878433"/>
            <a:ext cx="10515600" cy="692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pt-BR" dirty="0" smtClean="0"/>
              <a:t>Natureza jurídica</a:t>
            </a:r>
            <a:endParaRPr lang="pt-BR" dirty="0"/>
          </a:p>
        </p:txBody>
      </p:sp>
      <p:sp>
        <p:nvSpPr>
          <p:cNvPr id="9" name="Espaço Reservado para Conteúdo 2"/>
          <p:cNvSpPr txBox="1">
            <a:spLocks/>
          </p:cNvSpPr>
          <p:nvPr/>
        </p:nvSpPr>
        <p:spPr>
          <a:xfrm>
            <a:off x="838200" y="2689721"/>
            <a:ext cx="10515600" cy="1819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algn="just"/>
            <a:r>
              <a:rPr lang="pt-BR" dirty="0" smtClean="0"/>
              <a:t>É um auxiliar da Justiça com o múnus (encargo, dever, ônus) público, com responsabilidade na esfera penal, tais quais os exercidos pelo o escrivão, o chefe de secretaria, o oficial de justiça, o perito, o depositário, o administrador, o intérprete, o tradutor, o mediador, o conciliador judicial, o partidor, o distribuidor, o contabilista e o regulador de avarias. testamenteiro, tutor e curador, assim referidos pelo Código de Processo Civil (Art. 149).</a:t>
            </a:r>
            <a:endParaRPr lang="pt-BR" dirty="0"/>
          </a:p>
        </p:txBody>
      </p:sp>
    </p:spTree>
    <p:extLst>
      <p:ext uri="{BB962C8B-B14F-4D97-AF65-F5344CB8AC3E}">
        <p14:creationId xmlns:p14="http://schemas.microsoft.com/office/powerpoint/2010/main" val="306967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5400" y="1484784"/>
            <a:ext cx="10515600" cy="4241568"/>
          </a:xfrm>
        </p:spPr>
        <p:txBody>
          <a:bodyPr rtlCol="0">
            <a:normAutofit fontScale="90000"/>
          </a:bodyPr>
          <a:lstStyle/>
          <a:p>
            <a:r>
              <a:rPr lang="pt-BR" dirty="0"/>
              <a:t>"EMENTA – ASSISTÊNCIA JUDICIÁRIA – HONORÁRIOS PERICIAIS – A assistência Judiciária abrange não só a isenção das custas processuais mas também outras despesas, como honorários periciais a teor do artigo 3º, item I à V da Lei 1.060/50. Decisão, deu-se provimento ao recurso para isentar o reclamante do pagamento dos honorários periciais. ( TRT – RO 5065/87 – 10ªReg.Juiz José </a:t>
            </a:r>
            <a:r>
              <a:rPr lang="pt-BR" dirty="0" err="1"/>
              <a:t>M.Castani</a:t>
            </a:r>
            <a:r>
              <a:rPr lang="pt-BR" dirty="0"/>
              <a:t> - DJU – 21/10/88 – pg.61.)."</a:t>
            </a:r>
          </a:p>
        </p:txBody>
      </p:sp>
    </p:spTree>
    <p:extLst>
      <p:ext uri="{BB962C8B-B14F-4D97-AF65-F5344CB8AC3E}">
        <p14:creationId xmlns:p14="http://schemas.microsoft.com/office/powerpoint/2010/main" val="118058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4624"/>
            <a:ext cx="10515600" cy="673638"/>
          </a:xfrm>
        </p:spPr>
        <p:txBody>
          <a:bodyPr rtlCol="0"/>
          <a:lstStyle/>
          <a:p>
            <a:pPr rtl="0"/>
            <a:r>
              <a:rPr lang="pt-BR" dirty="0" smtClean="0"/>
              <a:t>Formação técnica</a:t>
            </a:r>
            <a:endParaRPr lang="pt-BR" dirty="0"/>
          </a:p>
        </p:txBody>
      </p:sp>
      <p:sp>
        <p:nvSpPr>
          <p:cNvPr id="3" name="Espaço Reservado para Conteúdo 2"/>
          <p:cNvSpPr>
            <a:spLocks noGrp="1"/>
          </p:cNvSpPr>
          <p:nvPr>
            <p:ph idx="1"/>
          </p:nvPr>
        </p:nvSpPr>
        <p:spPr>
          <a:xfrm>
            <a:off x="838200" y="790270"/>
            <a:ext cx="10515600" cy="1270578"/>
          </a:xfrm>
        </p:spPr>
        <p:txBody>
          <a:bodyPr rtlCol="0"/>
          <a:lstStyle/>
          <a:p>
            <a:pPr algn="just"/>
            <a:r>
              <a:rPr lang="pt-BR" dirty="0"/>
              <a:t>O ADM JUD de </a:t>
            </a:r>
            <a:r>
              <a:rPr lang="pt-BR" dirty="0" err="1"/>
              <a:t>Cond</a:t>
            </a:r>
            <a:r>
              <a:rPr lang="pt-BR" dirty="0"/>
              <a:t> será um profissional, empresa ou órgão regularmente cadastrado e habilitado por curso específico na administração de condomínios, </a:t>
            </a:r>
            <a:r>
              <a:rPr lang="pt-BR" dirty="0" smtClean="0"/>
              <a:t>detentor </a:t>
            </a:r>
            <a:r>
              <a:rPr lang="pt-BR" dirty="0"/>
              <a:t>de conhecimento necessário para administrar um condomínio ou nele realizar perícia</a:t>
            </a:r>
          </a:p>
        </p:txBody>
      </p:sp>
      <p:sp>
        <p:nvSpPr>
          <p:cNvPr id="6" name="Título 1"/>
          <p:cNvSpPr txBox="1">
            <a:spLocks/>
          </p:cNvSpPr>
          <p:nvPr/>
        </p:nvSpPr>
        <p:spPr>
          <a:xfrm>
            <a:off x="838200" y="4293096"/>
            <a:ext cx="10515600" cy="60163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pt-BR" dirty="0" smtClean="0"/>
              <a:t>Incumbências dos tribunais</a:t>
            </a:r>
            <a:endParaRPr lang="pt-BR" dirty="0"/>
          </a:p>
        </p:txBody>
      </p:sp>
      <p:sp>
        <p:nvSpPr>
          <p:cNvPr id="7" name="Espaço Reservado para Conteúdo 2"/>
          <p:cNvSpPr txBox="1">
            <a:spLocks/>
          </p:cNvSpPr>
          <p:nvPr/>
        </p:nvSpPr>
        <p:spPr>
          <a:xfrm>
            <a:off x="838200" y="4947535"/>
            <a:ext cx="10515600" cy="14337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algn="just"/>
            <a:r>
              <a:rPr lang="pt-BR" dirty="0" smtClean="0"/>
              <a:t>Validação e manutenção</a:t>
            </a:r>
          </a:p>
          <a:p>
            <a:pPr algn="just"/>
            <a:r>
              <a:rPr lang="pt-BR" dirty="0" smtClean="0"/>
              <a:t>Divulgação do cadastro</a:t>
            </a:r>
          </a:p>
          <a:p>
            <a:pPr algn="just"/>
            <a:r>
              <a:rPr lang="pt-BR" dirty="0" smtClean="0"/>
              <a:t>* Ausência de cadastro</a:t>
            </a:r>
          </a:p>
        </p:txBody>
      </p:sp>
      <p:sp>
        <p:nvSpPr>
          <p:cNvPr id="8" name="Título 1"/>
          <p:cNvSpPr txBox="1">
            <a:spLocks/>
          </p:cNvSpPr>
          <p:nvPr/>
        </p:nvSpPr>
        <p:spPr>
          <a:xfrm>
            <a:off x="838200" y="2238473"/>
            <a:ext cx="10515600" cy="692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pt-BR" dirty="0" smtClean="0"/>
              <a:t>O cadastramento</a:t>
            </a:r>
            <a:endParaRPr lang="pt-BR" dirty="0"/>
          </a:p>
        </p:txBody>
      </p:sp>
      <p:sp>
        <p:nvSpPr>
          <p:cNvPr id="9" name="Espaço Reservado para Conteúdo 2"/>
          <p:cNvSpPr txBox="1">
            <a:spLocks/>
          </p:cNvSpPr>
          <p:nvPr/>
        </p:nvSpPr>
        <p:spPr>
          <a:xfrm>
            <a:off x="838200" y="3049761"/>
            <a:ext cx="10515600" cy="10273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marL="0" indent="0" algn="just">
              <a:buNone/>
            </a:pPr>
            <a:r>
              <a:rPr lang="pt-BR" dirty="0" smtClean="0"/>
              <a:t>CPTEC </a:t>
            </a:r>
            <a:r>
              <a:rPr lang="pt-BR" dirty="0"/>
              <a:t>– CADASTRO ELETRÔNICO DE PERITOS E ÓRGÃOS TÉCNICOS OU CIENTÍFICOS, indicando </a:t>
            </a:r>
            <a:r>
              <a:rPr lang="pt-BR" dirty="0" smtClean="0"/>
              <a:t>a </a:t>
            </a:r>
            <a:r>
              <a:rPr lang="pt-BR" dirty="0"/>
              <a:t>especialidade, as atuações como ADM JUD de </a:t>
            </a:r>
            <a:r>
              <a:rPr lang="pt-BR" dirty="0" err="1"/>
              <a:t>Cond</a:t>
            </a:r>
            <a:r>
              <a:rPr lang="pt-BR" dirty="0"/>
              <a:t>, as Varas, os processos, o período e o nome do condomínio que tenha </a:t>
            </a:r>
            <a:r>
              <a:rPr lang="pt-BR" dirty="0" smtClean="0"/>
              <a:t>atuado.</a:t>
            </a:r>
            <a:endParaRPr lang="pt-BR" dirty="0"/>
          </a:p>
        </p:txBody>
      </p:sp>
    </p:spTree>
    <p:extLst>
      <p:ext uri="{BB962C8B-B14F-4D97-AF65-F5344CB8AC3E}">
        <p14:creationId xmlns:p14="http://schemas.microsoft.com/office/powerpoint/2010/main" val="172740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838200" y="883154"/>
            <a:ext cx="10515600" cy="60163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pt-BR" dirty="0" smtClean="0"/>
              <a:t>Função</a:t>
            </a:r>
            <a:endParaRPr lang="pt-BR" dirty="0"/>
          </a:p>
        </p:txBody>
      </p:sp>
      <p:sp>
        <p:nvSpPr>
          <p:cNvPr id="7" name="Espaço Reservado para Conteúdo 2"/>
          <p:cNvSpPr txBox="1">
            <a:spLocks/>
          </p:cNvSpPr>
          <p:nvPr/>
        </p:nvSpPr>
        <p:spPr>
          <a:xfrm>
            <a:off x="838200" y="1537593"/>
            <a:ext cx="10515600" cy="667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algn="just"/>
            <a:r>
              <a:rPr lang="pt-BR" dirty="0" smtClean="0"/>
              <a:t>Administrar por decisão judicial a crise do condomínio, até o pronto saneamento das causas que justificaram a medida ou emitir parecer sobre a situação em crise.</a:t>
            </a:r>
          </a:p>
        </p:txBody>
      </p:sp>
      <p:sp>
        <p:nvSpPr>
          <p:cNvPr id="8" name="Título 1"/>
          <p:cNvSpPr txBox="1">
            <a:spLocks/>
          </p:cNvSpPr>
          <p:nvPr/>
        </p:nvSpPr>
        <p:spPr>
          <a:xfrm>
            <a:off x="839416" y="3043394"/>
            <a:ext cx="10515600" cy="60163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pt-BR" dirty="0" smtClean="0"/>
              <a:t>Campo de atuação</a:t>
            </a:r>
            <a:endParaRPr lang="pt-BR" dirty="0"/>
          </a:p>
        </p:txBody>
      </p:sp>
      <p:sp>
        <p:nvSpPr>
          <p:cNvPr id="9" name="Espaço Reservado para Conteúdo 2"/>
          <p:cNvSpPr txBox="1">
            <a:spLocks/>
          </p:cNvSpPr>
          <p:nvPr/>
        </p:nvSpPr>
        <p:spPr>
          <a:xfrm>
            <a:off x="839416" y="3697833"/>
            <a:ext cx="10515600" cy="203542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algn="just"/>
            <a:r>
              <a:rPr lang="pt-BR" dirty="0" smtClean="0"/>
              <a:t>DEMANDAS JUDICIAIS</a:t>
            </a:r>
          </a:p>
          <a:p>
            <a:pPr algn="just"/>
            <a:r>
              <a:rPr lang="pt-BR" dirty="0" smtClean="0"/>
              <a:t>Área Cível / Administrativa</a:t>
            </a:r>
          </a:p>
          <a:p>
            <a:pPr lvl="2" algn="just"/>
            <a:r>
              <a:rPr lang="pt-BR" dirty="0" smtClean="0"/>
              <a:t>Pedido de indicação pelas partes antagônicas</a:t>
            </a:r>
          </a:p>
          <a:p>
            <a:pPr algn="just"/>
            <a:r>
              <a:rPr lang="pt-BR" dirty="0" smtClean="0"/>
              <a:t>Área Trabalhista</a:t>
            </a:r>
          </a:p>
          <a:p>
            <a:pPr algn="just"/>
            <a:r>
              <a:rPr lang="pt-BR" dirty="0" smtClean="0"/>
              <a:t>Área Criminal</a:t>
            </a:r>
          </a:p>
        </p:txBody>
      </p:sp>
    </p:spTree>
    <p:extLst>
      <p:ext uri="{BB962C8B-B14F-4D97-AF65-F5344CB8AC3E}">
        <p14:creationId xmlns:p14="http://schemas.microsoft.com/office/powerpoint/2010/main" val="280750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839416" y="332656"/>
            <a:ext cx="10515600" cy="6816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pt-BR" dirty="0" smtClean="0"/>
              <a:t>2. LEGISLAÇÃO CORRELATA</a:t>
            </a:r>
            <a:endParaRPr lang="pt-BR" dirty="0"/>
          </a:p>
        </p:txBody>
      </p:sp>
      <p:sp>
        <p:nvSpPr>
          <p:cNvPr id="5" name="Espaço Reservado para Conteúdo 2"/>
          <p:cNvSpPr txBox="1">
            <a:spLocks/>
          </p:cNvSpPr>
          <p:nvPr/>
        </p:nvSpPr>
        <p:spPr>
          <a:xfrm>
            <a:off x="839416" y="1196752"/>
            <a:ext cx="10515600" cy="5112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algn="just"/>
            <a:r>
              <a:rPr lang="pt-BR" dirty="0" smtClean="0"/>
              <a:t>APLICAÇÃO DO PRINCÍPIO DA ANALOGIA</a:t>
            </a:r>
          </a:p>
          <a:p>
            <a:pPr algn="just"/>
            <a:endParaRPr lang="pt-BR" dirty="0" smtClean="0"/>
          </a:p>
          <a:p>
            <a:pPr algn="just"/>
            <a:r>
              <a:rPr lang="pt-BR" dirty="0" smtClean="0"/>
              <a:t>CPC – Código de Processo Civil: art. 149 (Dos auxiliares da Justiça); art. 156 a 158 (Do Perito); art. 159 a 161 (Do depositário e do administrador); </a:t>
            </a:r>
          </a:p>
          <a:p>
            <a:pPr algn="just"/>
            <a:endParaRPr lang="pt-BR" dirty="0" smtClean="0"/>
          </a:p>
          <a:p>
            <a:pPr algn="just"/>
            <a:r>
              <a:rPr lang="pt-BR" dirty="0" smtClean="0"/>
              <a:t>CNJ</a:t>
            </a:r>
          </a:p>
          <a:p>
            <a:pPr algn="just"/>
            <a:endParaRPr lang="pt-BR" dirty="0" smtClean="0"/>
          </a:p>
          <a:p>
            <a:pPr algn="just"/>
            <a:r>
              <a:rPr lang="pt-BR" dirty="0" smtClean="0"/>
              <a:t>Lei de falência e recuperação judicial - no. 11.101 de 09 de fevereiro de 2.005.</a:t>
            </a:r>
          </a:p>
          <a:p>
            <a:pPr algn="just"/>
            <a:endParaRPr lang="pt-BR" dirty="0" smtClean="0"/>
          </a:p>
          <a:p>
            <a:pPr algn="just"/>
            <a:r>
              <a:rPr lang="pt-BR" dirty="0" smtClean="0"/>
              <a:t>Código Civil e Lei de Condomínios </a:t>
            </a:r>
          </a:p>
          <a:p>
            <a:pPr algn="just"/>
            <a:endParaRPr lang="pt-BR" dirty="0"/>
          </a:p>
        </p:txBody>
      </p:sp>
    </p:spTree>
    <p:extLst>
      <p:ext uri="{BB962C8B-B14F-4D97-AF65-F5344CB8AC3E}">
        <p14:creationId xmlns:p14="http://schemas.microsoft.com/office/powerpoint/2010/main" val="86575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85020" y="332656"/>
            <a:ext cx="11887644" cy="6816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pt-BR" dirty="0" smtClean="0"/>
              <a:t>3. DA INTERVENÇÃO JUDICIAL NOS CONDOMÍNIOS</a:t>
            </a:r>
            <a:endParaRPr lang="pt-BR" dirty="0"/>
          </a:p>
        </p:txBody>
      </p:sp>
      <p:sp>
        <p:nvSpPr>
          <p:cNvPr id="5" name="Espaço Reservado para Conteúdo 2"/>
          <p:cNvSpPr txBox="1">
            <a:spLocks/>
          </p:cNvSpPr>
          <p:nvPr/>
        </p:nvSpPr>
        <p:spPr>
          <a:xfrm>
            <a:off x="185020" y="1196752"/>
            <a:ext cx="11599612" cy="5184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algn="just"/>
            <a:r>
              <a:rPr lang="pt-BR" dirty="0" smtClean="0"/>
              <a:t>MOTIVOS:</a:t>
            </a:r>
          </a:p>
          <a:p>
            <a:pPr algn="just"/>
            <a:r>
              <a:rPr lang="pt-BR" dirty="0" smtClean="0"/>
              <a:t>Crises internas, Disputas internas, Administrações déspotas ou controladoras, Normas internas dúbias ou fascistas, Ausência de interessados, Condomínio inadministrável</a:t>
            </a:r>
          </a:p>
          <a:p>
            <a:pPr algn="just"/>
            <a:r>
              <a:rPr lang="pt-BR" dirty="0" smtClean="0"/>
              <a:t>REQUISITOS:</a:t>
            </a:r>
          </a:p>
          <a:p>
            <a:pPr algn="just"/>
            <a:r>
              <a:rPr lang="pt-BR" dirty="0" smtClean="0"/>
              <a:t>Princípio da demanda e impulso oficial</a:t>
            </a:r>
          </a:p>
          <a:p>
            <a:pPr algn="just"/>
            <a:r>
              <a:rPr lang="pt-BR" dirty="0" smtClean="0"/>
              <a:t>Princípio da inafastabilidade do controle jurisdicional</a:t>
            </a:r>
          </a:p>
          <a:p>
            <a:pPr algn="just"/>
            <a:r>
              <a:rPr lang="pt-BR" dirty="0" smtClean="0"/>
              <a:t>Requisitos para a tutela de urgência e para a tutela cautelar</a:t>
            </a:r>
          </a:p>
          <a:p>
            <a:pPr algn="just"/>
            <a:r>
              <a:rPr lang="pt-BR" dirty="0" smtClean="0"/>
              <a:t>O PROCESSO JUDICIAL:</a:t>
            </a:r>
          </a:p>
          <a:p>
            <a:pPr algn="just"/>
            <a:r>
              <a:rPr lang="pt-BR" dirty="0" smtClean="0"/>
              <a:t>Legitimidade</a:t>
            </a:r>
          </a:p>
          <a:p>
            <a:pPr algn="just"/>
            <a:r>
              <a:rPr lang="pt-BR" dirty="0" smtClean="0"/>
              <a:t>Fases processuais</a:t>
            </a:r>
            <a:endParaRPr lang="pt-BR" dirty="0"/>
          </a:p>
        </p:txBody>
      </p:sp>
    </p:spTree>
    <p:extLst>
      <p:ext uri="{BB962C8B-B14F-4D97-AF65-F5344CB8AC3E}">
        <p14:creationId xmlns:p14="http://schemas.microsoft.com/office/powerpoint/2010/main" val="412438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85020" y="332656"/>
            <a:ext cx="11887644" cy="6816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pt-BR" dirty="0" smtClean="0"/>
              <a:t>4. O ADMINISTRADOR JUDICIAL DE CONDOMÍNIOS</a:t>
            </a:r>
            <a:endParaRPr lang="pt-BR" dirty="0"/>
          </a:p>
        </p:txBody>
      </p:sp>
      <p:sp>
        <p:nvSpPr>
          <p:cNvPr id="5" name="Espaço Reservado para Conteúdo 2"/>
          <p:cNvSpPr txBox="1">
            <a:spLocks/>
          </p:cNvSpPr>
          <p:nvPr/>
        </p:nvSpPr>
        <p:spPr>
          <a:xfrm>
            <a:off x="185020" y="1196752"/>
            <a:ext cx="11599612" cy="5184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algn="just"/>
            <a:r>
              <a:rPr lang="pt-BR" dirty="0" smtClean="0"/>
              <a:t>AUXILIAR DA JUSTIÇA</a:t>
            </a:r>
          </a:p>
          <a:p>
            <a:pPr algn="just"/>
            <a:r>
              <a:rPr lang="pt-BR" dirty="0" smtClean="0"/>
              <a:t>O CADASTRAMENTO</a:t>
            </a:r>
          </a:p>
          <a:p>
            <a:pPr algn="just"/>
            <a:r>
              <a:rPr lang="pt-BR" dirty="0" smtClean="0"/>
              <a:t>PROSPECÇÃO</a:t>
            </a:r>
          </a:p>
          <a:p>
            <a:pPr lvl="1" algn="just"/>
            <a:r>
              <a:rPr lang="pt-BR" dirty="0" smtClean="0"/>
              <a:t>Magistrados</a:t>
            </a:r>
          </a:p>
          <a:p>
            <a:pPr lvl="1" algn="just"/>
            <a:r>
              <a:rPr lang="pt-BR" dirty="0" smtClean="0"/>
              <a:t>Diretores das Varas</a:t>
            </a:r>
          </a:p>
          <a:p>
            <a:pPr lvl="1" algn="just"/>
            <a:r>
              <a:rPr lang="pt-BR" dirty="0" smtClean="0"/>
              <a:t>Advogados</a:t>
            </a:r>
          </a:p>
          <a:p>
            <a:pPr lvl="1" algn="just"/>
            <a:r>
              <a:rPr lang="pt-BR" dirty="0" smtClean="0"/>
              <a:t>Condomínios</a:t>
            </a:r>
          </a:p>
          <a:p>
            <a:pPr lvl="1" algn="just"/>
            <a:r>
              <a:rPr lang="pt-BR" dirty="0" smtClean="0"/>
              <a:t>Processos judiciais</a:t>
            </a:r>
          </a:p>
          <a:p>
            <a:pPr lvl="1" algn="just"/>
            <a:r>
              <a:rPr lang="pt-BR" dirty="0" smtClean="0"/>
              <a:t>Cuidado!</a:t>
            </a:r>
            <a:endParaRPr lang="pt-BR" dirty="0"/>
          </a:p>
        </p:txBody>
      </p:sp>
    </p:spTree>
    <p:extLst>
      <p:ext uri="{BB962C8B-B14F-4D97-AF65-F5344CB8AC3E}">
        <p14:creationId xmlns:p14="http://schemas.microsoft.com/office/powerpoint/2010/main" val="276629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85020" y="155042"/>
            <a:ext cx="11887644" cy="6816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pt-BR" dirty="0"/>
              <a:t>5</a:t>
            </a:r>
            <a:r>
              <a:rPr lang="pt-BR" dirty="0" smtClean="0"/>
              <a:t>. A NOMEAÇÃO</a:t>
            </a:r>
            <a:endParaRPr lang="pt-BR" dirty="0"/>
          </a:p>
        </p:txBody>
      </p:sp>
      <p:sp>
        <p:nvSpPr>
          <p:cNvPr id="5" name="Espaço Reservado para Conteúdo 2"/>
          <p:cNvSpPr txBox="1">
            <a:spLocks/>
          </p:cNvSpPr>
          <p:nvPr/>
        </p:nvSpPr>
        <p:spPr>
          <a:xfrm>
            <a:off x="185020" y="942318"/>
            <a:ext cx="11599612" cy="587105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algn="just"/>
            <a:r>
              <a:rPr lang="pt-BR" dirty="0" smtClean="0"/>
              <a:t>A ESCOLHA </a:t>
            </a:r>
          </a:p>
          <a:p>
            <a:pPr algn="just"/>
            <a:r>
              <a:rPr lang="pt-BR" dirty="0" smtClean="0"/>
              <a:t>A INCUMBÊNCIA</a:t>
            </a:r>
          </a:p>
          <a:p>
            <a:pPr algn="just"/>
            <a:r>
              <a:rPr lang="pt-BR" dirty="0" smtClean="0"/>
              <a:t>OS HONORÁRIOS</a:t>
            </a:r>
          </a:p>
          <a:p>
            <a:pPr lvl="1" algn="just"/>
            <a:r>
              <a:rPr lang="pt-BR" dirty="0"/>
              <a:t>Natureza</a:t>
            </a:r>
          </a:p>
          <a:p>
            <a:pPr lvl="1" algn="just"/>
            <a:r>
              <a:rPr lang="pt-BR" dirty="0"/>
              <a:t>Assistência Judiciária</a:t>
            </a:r>
          </a:p>
          <a:p>
            <a:pPr algn="just"/>
            <a:r>
              <a:rPr lang="pt-BR" dirty="0" smtClean="0"/>
              <a:t>O PRAZO</a:t>
            </a:r>
          </a:p>
          <a:p>
            <a:pPr algn="just"/>
            <a:r>
              <a:rPr lang="pt-BR" dirty="0" smtClean="0"/>
              <a:t>A ACEITAÇÃO E A APRESENTAÇÃO AO JUIZO </a:t>
            </a:r>
          </a:p>
          <a:p>
            <a:pPr lvl="1" algn="just"/>
            <a:r>
              <a:rPr lang="pt-BR" dirty="0" smtClean="0"/>
              <a:t>Causas de suspeição e impedimento do Administrador Judicial</a:t>
            </a:r>
          </a:p>
          <a:p>
            <a:pPr algn="just"/>
            <a:r>
              <a:rPr lang="pt-BR" dirty="0" smtClean="0"/>
              <a:t>INDICAÇÃO DE ASSISTENTE TÉCNICO</a:t>
            </a:r>
          </a:p>
          <a:p>
            <a:pPr algn="just"/>
            <a:r>
              <a:rPr lang="pt-BR" dirty="0" smtClean="0"/>
              <a:t>INDICAÇÃO DE ADVOGADO </a:t>
            </a:r>
            <a:endParaRPr lang="pt-BR" dirty="0"/>
          </a:p>
          <a:p>
            <a:pPr lvl="1" algn="just"/>
            <a:r>
              <a:rPr lang="pt-BR" dirty="0" smtClean="0"/>
              <a:t>Por autorização Judicial ou contratação direta</a:t>
            </a:r>
            <a:endParaRPr lang="pt-BR" dirty="0"/>
          </a:p>
          <a:p>
            <a:pPr algn="just"/>
            <a:r>
              <a:rPr lang="pt-BR" dirty="0"/>
              <a:t>A </a:t>
            </a:r>
            <a:r>
              <a:rPr lang="pt-BR" dirty="0" smtClean="0"/>
              <a:t>POSSE</a:t>
            </a:r>
          </a:p>
          <a:p>
            <a:pPr lvl="1" algn="just"/>
            <a:r>
              <a:rPr lang="pt-BR" dirty="0" smtClean="0"/>
              <a:t>Mandado judicial</a:t>
            </a:r>
          </a:p>
          <a:p>
            <a:pPr lvl="1" algn="just"/>
            <a:r>
              <a:rPr lang="pt-BR" dirty="0" smtClean="0"/>
              <a:t>Crime de desobediência</a:t>
            </a:r>
          </a:p>
          <a:p>
            <a:pPr algn="just"/>
            <a:r>
              <a:rPr lang="pt-BR" dirty="0" smtClean="0"/>
              <a:t>DA INPEÇÃO JUDICIAL</a:t>
            </a:r>
            <a:endParaRPr lang="pt-BR" dirty="0"/>
          </a:p>
        </p:txBody>
      </p:sp>
    </p:spTree>
    <p:extLst>
      <p:ext uri="{BB962C8B-B14F-4D97-AF65-F5344CB8AC3E}">
        <p14:creationId xmlns:p14="http://schemas.microsoft.com/office/powerpoint/2010/main" val="340345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SBOÇO DA CIDADE 16 X 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10525248_TF03031010_TF03031010.potx" id="{2A30F884-F2C4-492B-A844-80CF3C43B774}" vid="{721EB88E-711D-4FD1-A58F-F6EDDDAB71F9}"/>
    </a:ext>
  </a:extLst>
</a:theme>
</file>

<file path=ppt/theme/theme2.xml><?xml version="1.0" encoding="utf-8"?>
<a:theme xmlns:a="http://schemas.openxmlformats.org/drawingml/2006/main" name="Tema do Offic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Tela de fundo da apresentação de esboço da cidade de escritórios comerciais (widescreen)</Template>
  <TotalTime>1066</TotalTime>
  <Words>3279</Words>
  <Application>Microsoft Office PowerPoint</Application>
  <PresentationFormat>Personalizar</PresentationFormat>
  <Paragraphs>220</Paragraphs>
  <Slides>30</Slides>
  <Notes>30</Notes>
  <HiddenSlides>0</HiddenSlides>
  <MMClips>0</MMClips>
  <ScaleCrop>false</ScaleCrop>
  <HeadingPairs>
    <vt:vector size="4" baseType="variant">
      <vt:variant>
        <vt:lpstr>Tema</vt:lpstr>
      </vt:variant>
      <vt:variant>
        <vt:i4>1</vt:i4>
      </vt:variant>
      <vt:variant>
        <vt:lpstr>Títulos de slides</vt:lpstr>
      </vt:variant>
      <vt:variant>
        <vt:i4>30</vt:i4>
      </vt:variant>
    </vt:vector>
  </HeadingPairs>
  <TitlesOfParts>
    <vt:vector size="31" baseType="lpstr">
      <vt:lpstr>ESBOÇO DA CIDADE 16 X 9</vt:lpstr>
      <vt:lpstr>O ADMINISTRADOR JUDICIAL</vt:lpstr>
      <vt:lpstr>Apresentação</vt:lpstr>
      <vt:lpstr>1. CONCEITO</vt:lpstr>
      <vt:lpstr>Formação técnica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Requisitos para intervenção</vt:lpstr>
      <vt:lpstr>Requisitos para intervenção</vt:lpstr>
      <vt:lpstr>Requisitos para intervenção</vt:lpstr>
      <vt:lpstr>Requisitos para intervenção (...)</vt:lpstr>
      <vt:lpstr>Requisitos para intervenção (...)</vt:lpstr>
      <vt:lpstr>Requisitos para intervenção (...)</vt:lpstr>
      <vt:lpstr>A escolha</vt:lpstr>
      <vt:lpstr>O cadastramento</vt:lpstr>
      <vt:lpstr>O cadastramento</vt:lpstr>
      <vt:lpstr>A livre escolha pelo juiz</vt:lpstr>
      <vt:lpstr>Dever de diligência e responsabilidade</vt:lpstr>
      <vt:lpstr>Dever de diligência e responsabilidade</vt:lpstr>
      <vt:lpstr>Da remuneração</vt:lpstr>
      <vt:lpstr>Da remuneração</vt:lpstr>
      <vt:lpstr>"EMENTA – ASSISTÊNCIA JUDICIÁRIA – HONORÁRIOS PERICIAIS – A assistência Judiciária abrange não só a isenção das custas processuais mas também outras despesas, como honorários periciais a teor do artigo 3º, item I à V da Lei 1.060/50. Decisão, deu-se provimento ao recurso para isentar o reclamante do pagamento dos honorários periciais. ( TRT – RO 5065/87 – 10ªReg.Juiz José M.Castani - DJU – 21/10/88 – pg.61.)."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ADMINISTRADOR JUDICIAL</dc:title>
  <dc:creator>José Abelardo</dc:creator>
  <cp:lastModifiedBy>usuario</cp:lastModifiedBy>
  <cp:revision>102</cp:revision>
  <dcterms:created xsi:type="dcterms:W3CDTF">2018-05-02T18:34:49Z</dcterms:created>
  <dcterms:modified xsi:type="dcterms:W3CDTF">2018-08-27T01:53:35Z</dcterms:modified>
</cp:coreProperties>
</file>